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Open Sans" charset="1" panose="020B0606030504020204"/>
      <p:regular r:id="rId34"/>
    </p:embeddedFont>
    <p:embeddedFont>
      <p:font typeface="Open Sans Bold" charset="1" panose="020B0806030504020204"/>
      <p:regular r:id="rId35"/>
    </p:embeddedFont>
    <p:embeddedFont>
      <p:font typeface="Open Sans Italics" charset="1" panose="020B0606030504020204"/>
      <p:regular r:id="rId36"/>
    </p:embeddedFont>
    <p:embeddedFont>
      <p:font typeface="Open Sans Bold Italics" charset="1" panose="020B0806030504020204"/>
      <p:regular r:id="rId37"/>
    </p:embeddedFont>
    <p:embeddedFont>
      <p:font typeface="Open Sans Light" charset="1" panose="020B0306030504020204"/>
      <p:regular r:id="rId38"/>
    </p:embeddedFont>
    <p:embeddedFont>
      <p:font typeface="Open Sans Light Italics" charset="1" panose="020B0306030504020204"/>
      <p:regular r:id="rId39"/>
    </p:embeddedFont>
    <p:embeddedFont>
      <p:font typeface="Open Sans Ultra-Bold" charset="1" panose="00000000000000000000"/>
      <p:regular r:id="rId40"/>
    </p:embeddedFont>
    <p:embeddedFont>
      <p:font typeface="Open Sans Ultra-Bold Italics" charset="1" panose="00000000000000000000"/>
      <p:regular r:id="rId41"/>
    </p:embeddedFont>
    <p:embeddedFont>
      <p:font typeface="Telegraf" charset="1" panose="00000500000000000000"/>
      <p:regular r:id="rId42"/>
    </p:embeddedFont>
    <p:embeddedFont>
      <p:font typeface="Telegraf Bold" charset="1" panose="00000800000000000000"/>
      <p:regular r:id="rId43"/>
    </p:embeddedFont>
    <p:embeddedFont>
      <p:font typeface="Telegraf Extra-Light" charset="1" panose="00000300000000000000"/>
      <p:regular r:id="rId44"/>
    </p:embeddedFont>
    <p:embeddedFont>
      <p:font typeface="Telegraf Medium" charset="1" panose="00000600000000000000"/>
      <p:regular r:id="rId45"/>
    </p:embeddedFont>
    <p:embeddedFont>
      <p:font typeface="Telegraf Ultra-Bold" charset="1" panose="00000900000000000000"/>
      <p:regular r:id="rId46"/>
    </p:embeddedFont>
    <p:embeddedFont>
      <p:font typeface="Telegraf Heavy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5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8.gif" Type="http://schemas.openxmlformats.org/officeDocument/2006/relationships/image"/><Relationship Id="rId6" Target="../media/image19.g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9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gif" Type="http://schemas.openxmlformats.org/officeDocument/2006/relationships/image"/><Relationship Id="rId4" Target="../media/image22.png" Type="http://schemas.openxmlformats.org/officeDocument/2006/relationships/image"/><Relationship Id="rId5" Target="../media/image19.gif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9.gif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1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6031" y="-1500746"/>
            <a:ext cx="13375486" cy="1337548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4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9135" y="-994636"/>
            <a:ext cx="12276321" cy="1227627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59627" y="643314"/>
            <a:ext cx="9000372" cy="90003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714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99486" y="1585922"/>
            <a:ext cx="7115157" cy="71151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44CF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091637" y="2558560"/>
            <a:ext cx="5169880" cy="516988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44CF">
                <a:alpha val="8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640319" y="3409674"/>
            <a:ext cx="3467652" cy="346765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44C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028700"/>
            <a:ext cx="706218" cy="789472"/>
          </a:xfrm>
          <a:custGeom>
            <a:avLst/>
            <a:gdLst/>
            <a:ahLst/>
            <a:cxnLst/>
            <a:rect r="r" b="b" t="t" l="l"/>
            <a:pathLst>
              <a:path h="789472" w="706218">
                <a:moveTo>
                  <a:pt x="0" y="0"/>
                </a:moveTo>
                <a:lnTo>
                  <a:pt x="706218" y="0"/>
                </a:lnTo>
                <a:lnTo>
                  <a:pt x="706218" y="789472"/>
                </a:lnTo>
                <a:lnTo>
                  <a:pt x="0" y="789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34918" y="2320435"/>
            <a:ext cx="6261235" cy="306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3"/>
              </a:lnSpc>
            </a:pPr>
            <a:r>
              <a:rPr lang="en-US" sz="8566">
                <a:solidFill>
                  <a:srgbClr val="1B1A1A"/>
                </a:solidFill>
                <a:latin typeface="Telegraf Bold"/>
              </a:rPr>
              <a:t>Employee</a:t>
            </a:r>
          </a:p>
          <a:p>
            <a:pPr>
              <a:lnSpc>
                <a:spcPts val="11993"/>
              </a:lnSpc>
            </a:pPr>
            <a:r>
              <a:rPr lang="en-US" sz="8566">
                <a:solidFill>
                  <a:srgbClr val="1B1A1A"/>
                </a:solidFill>
                <a:latin typeface="Telegraf Bold"/>
              </a:rPr>
              <a:t>Attrition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4918" y="5561953"/>
            <a:ext cx="8224654" cy="7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4"/>
              </a:lnSpc>
            </a:pPr>
            <a:r>
              <a:rPr lang="en-US" sz="3924">
                <a:solidFill>
                  <a:srgbClr val="1B1A1A"/>
                </a:solidFill>
                <a:latin typeface="Telegraf"/>
              </a:rPr>
              <a:t>PREDICTION | HR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31367" y="1153918"/>
            <a:ext cx="5261495" cy="110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3"/>
              </a:lnSpc>
            </a:pPr>
            <a:r>
              <a:rPr lang="en-US" sz="2074">
                <a:solidFill>
                  <a:srgbClr val="1B1A1A"/>
                </a:solidFill>
                <a:latin typeface="Telegraf"/>
              </a:rPr>
              <a:t>dataset: IBM | Kaggle.com </a:t>
            </a:r>
          </a:p>
          <a:p>
            <a:pPr>
              <a:lnSpc>
                <a:spcPts val="2903"/>
              </a:lnSpc>
            </a:pPr>
          </a:p>
          <a:p>
            <a:pPr>
              <a:lnSpc>
                <a:spcPts val="2903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28859" y="8548678"/>
            <a:ext cx="7141265" cy="89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544CF"/>
                </a:solidFill>
                <a:latin typeface="Telegraf Bold"/>
              </a:rPr>
              <a:t>Noelia Oriola Escobar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20493" y="3506190"/>
            <a:ext cx="3274619" cy="32746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35708" y="3506190"/>
            <a:ext cx="3274619" cy="32746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73378" y="4059076"/>
            <a:ext cx="2168849" cy="21688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004AAD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82823" y="4059076"/>
            <a:ext cx="2168849" cy="216884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3937A8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36027" y="4448175"/>
            <a:ext cx="184785" cy="189548"/>
            <a:chOff x="0" y="0"/>
            <a:chExt cx="246380" cy="2527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5720"/>
                  </a:cubicBezTo>
                  <a:cubicBezTo>
                    <a:pt x="11430" y="33020"/>
                    <a:pt x="20320" y="24130"/>
                    <a:pt x="29210" y="16510"/>
                  </a:cubicBezTo>
                  <a:cubicBezTo>
                    <a:pt x="3937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615542" y="1369822"/>
            <a:ext cx="15056915" cy="7654808"/>
            <a:chOff x="0" y="0"/>
            <a:chExt cx="4418935" cy="22465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18935" cy="2246549"/>
            </a:xfrm>
            <a:custGeom>
              <a:avLst/>
              <a:gdLst/>
              <a:ahLst/>
              <a:cxnLst/>
              <a:rect r="r" b="b" t="t" l="l"/>
              <a:pathLst>
                <a:path h="2246549" w="4418935">
                  <a:moveTo>
                    <a:pt x="0" y="0"/>
                  </a:moveTo>
                  <a:lnTo>
                    <a:pt x="4418935" y="0"/>
                  </a:lnTo>
                  <a:lnTo>
                    <a:pt x="4418935" y="2246549"/>
                  </a:lnTo>
                  <a:lnTo>
                    <a:pt x="0" y="2246549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4418935" cy="2313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765685" y="2757313"/>
            <a:ext cx="14728034" cy="2952241"/>
          </a:xfrm>
          <a:custGeom>
            <a:avLst/>
            <a:gdLst/>
            <a:ahLst/>
            <a:cxnLst/>
            <a:rect r="r" b="b" t="t" l="l"/>
            <a:pathLst>
              <a:path h="2952241" w="14728034">
                <a:moveTo>
                  <a:pt x="0" y="0"/>
                </a:moveTo>
                <a:lnTo>
                  <a:pt x="14728034" y="0"/>
                </a:lnTo>
                <a:lnTo>
                  <a:pt x="14728034" y="2952241"/>
                </a:lnTo>
                <a:lnTo>
                  <a:pt x="0" y="2952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127929" y="231903"/>
            <a:ext cx="10954389" cy="113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Telegraf Bold"/>
              </a:rPr>
              <a:t>Attrition by AVG Job Satisfaction &amp;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Telegraf Bold"/>
              </a:rPr>
              <a:t> Performance Rating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0482" y="5900582"/>
            <a:ext cx="14153094" cy="55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544CF"/>
                </a:solidFill>
                <a:latin typeface="Telegraf Bold"/>
              </a:rPr>
              <a:t>1 ‘</a:t>
            </a:r>
            <a:r>
              <a:rPr lang="en-US" sz="3100">
                <a:solidFill>
                  <a:srgbClr val="0544CF"/>
                </a:solidFill>
                <a:latin typeface="Telegraf"/>
              </a:rPr>
              <a:t>Low’</a:t>
            </a:r>
            <a:r>
              <a:rPr lang="en-US" sz="3100">
                <a:solidFill>
                  <a:srgbClr val="0544CF"/>
                </a:solidFill>
                <a:latin typeface="Telegraf Bold"/>
              </a:rPr>
              <a:t>   2 ‘</a:t>
            </a:r>
            <a:r>
              <a:rPr lang="en-US" sz="3100">
                <a:solidFill>
                  <a:srgbClr val="0544CF"/>
                </a:solidFill>
                <a:latin typeface="Telegraf"/>
              </a:rPr>
              <a:t>Medium’ </a:t>
            </a:r>
            <a:r>
              <a:rPr lang="en-US" sz="3100">
                <a:solidFill>
                  <a:srgbClr val="0544CF"/>
                </a:solidFill>
                <a:latin typeface="Telegraf Bold"/>
              </a:rPr>
              <a:t> 3 ‘</a:t>
            </a:r>
            <a:r>
              <a:rPr lang="en-US" sz="3100">
                <a:solidFill>
                  <a:srgbClr val="0544CF"/>
                </a:solidFill>
                <a:latin typeface="Telegraf"/>
              </a:rPr>
              <a:t>High’</a:t>
            </a:r>
            <a:r>
              <a:rPr lang="en-US" sz="3100">
                <a:solidFill>
                  <a:srgbClr val="0544CF"/>
                </a:solidFill>
                <a:latin typeface="Telegraf Bold"/>
              </a:rPr>
              <a:t>  4 ‘</a:t>
            </a:r>
            <a:r>
              <a:rPr lang="en-US" sz="3100">
                <a:solidFill>
                  <a:srgbClr val="0544CF"/>
                </a:solidFill>
                <a:latin typeface="Telegraf"/>
              </a:rPr>
              <a:t>Very high’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360189" y="-34588"/>
            <a:ext cx="1519244" cy="151924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4687969" y="308847"/>
            <a:ext cx="863684" cy="832375"/>
          </a:xfrm>
          <a:custGeom>
            <a:avLst/>
            <a:gdLst/>
            <a:ahLst/>
            <a:cxnLst/>
            <a:rect r="r" b="b" t="t" l="l"/>
            <a:pathLst>
              <a:path h="832375" w="863684">
                <a:moveTo>
                  <a:pt x="0" y="0"/>
                </a:moveTo>
                <a:lnTo>
                  <a:pt x="863683" y="0"/>
                </a:lnTo>
                <a:lnTo>
                  <a:pt x="863683" y="832375"/>
                </a:lnTo>
                <a:lnTo>
                  <a:pt x="0" y="832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288246" y="2012035"/>
            <a:ext cx="2205473" cy="1141840"/>
          </a:xfrm>
          <a:custGeom>
            <a:avLst/>
            <a:gdLst/>
            <a:ahLst/>
            <a:cxnLst/>
            <a:rect r="r" b="b" t="t" l="l"/>
            <a:pathLst>
              <a:path h="1141840" w="2205473">
                <a:moveTo>
                  <a:pt x="0" y="0"/>
                </a:moveTo>
                <a:lnTo>
                  <a:pt x="2205473" y="0"/>
                </a:lnTo>
                <a:lnTo>
                  <a:pt x="2205473" y="1141840"/>
                </a:lnTo>
                <a:lnTo>
                  <a:pt x="0" y="114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20493" y="3506190"/>
            <a:ext cx="3274619" cy="32746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35708" y="3506190"/>
            <a:ext cx="3274619" cy="32746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73378" y="4059076"/>
            <a:ext cx="2168849" cy="21688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004AAD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82823" y="4059076"/>
            <a:ext cx="2168849" cy="216884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004AAD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36027" y="4448175"/>
            <a:ext cx="184785" cy="189548"/>
            <a:chOff x="0" y="0"/>
            <a:chExt cx="246380" cy="2527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5720"/>
                  </a:cubicBezTo>
                  <a:cubicBezTo>
                    <a:pt x="11430" y="33020"/>
                    <a:pt x="20320" y="24130"/>
                    <a:pt x="29210" y="16510"/>
                  </a:cubicBezTo>
                  <a:cubicBezTo>
                    <a:pt x="3937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691562" y="2631109"/>
            <a:ext cx="15056915" cy="4249585"/>
            <a:chOff x="0" y="0"/>
            <a:chExt cx="4418935" cy="12471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18935" cy="1247177"/>
            </a:xfrm>
            <a:custGeom>
              <a:avLst/>
              <a:gdLst/>
              <a:ahLst/>
              <a:cxnLst/>
              <a:rect r="r" b="b" t="t" l="l"/>
              <a:pathLst>
                <a:path h="1247177" w="4418935">
                  <a:moveTo>
                    <a:pt x="0" y="0"/>
                  </a:moveTo>
                  <a:lnTo>
                    <a:pt x="4418935" y="0"/>
                  </a:lnTo>
                  <a:lnTo>
                    <a:pt x="4418935" y="1247177"/>
                  </a:lnTo>
                  <a:lnTo>
                    <a:pt x="0" y="1247177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4418935" cy="1313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52822" y="3202030"/>
            <a:ext cx="17445027" cy="2921339"/>
          </a:xfrm>
          <a:custGeom>
            <a:avLst/>
            <a:gdLst/>
            <a:ahLst/>
            <a:cxnLst/>
            <a:rect r="r" b="b" t="t" l="l"/>
            <a:pathLst>
              <a:path h="2921339" w="17445027">
                <a:moveTo>
                  <a:pt x="0" y="0"/>
                </a:moveTo>
                <a:lnTo>
                  <a:pt x="17445027" y="0"/>
                </a:lnTo>
                <a:lnTo>
                  <a:pt x="17445027" y="2921339"/>
                </a:lnTo>
                <a:lnTo>
                  <a:pt x="0" y="292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4" t="0" r="-139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792376" y="2364350"/>
            <a:ext cx="2205473" cy="1141840"/>
          </a:xfrm>
          <a:custGeom>
            <a:avLst/>
            <a:gdLst/>
            <a:ahLst/>
            <a:cxnLst/>
            <a:rect r="r" b="b" t="t" l="l"/>
            <a:pathLst>
              <a:path h="1141840" w="2205473">
                <a:moveTo>
                  <a:pt x="0" y="0"/>
                </a:moveTo>
                <a:lnTo>
                  <a:pt x="2205473" y="0"/>
                </a:lnTo>
                <a:lnTo>
                  <a:pt x="2205473" y="1141840"/>
                </a:lnTo>
                <a:lnTo>
                  <a:pt x="0" y="114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374543" y="655008"/>
            <a:ext cx="9801585" cy="64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>
                <a:solidFill>
                  <a:srgbClr val="004AAD"/>
                </a:solidFill>
                <a:latin typeface="Telegraf Bold"/>
              </a:rPr>
              <a:t>AVG Monthly Income by Job Role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924806" y="355907"/>
            <a:ext cx="1345587" cy="134558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4261532" y="612512"/>
            <a:ext cx="863684" cy="832375"/>
          </a:xfrm>
          <a:custGeom>
            <a:avLst/>
            <a:gdLst/>
            <a:ahLst/>
            <a:cxnLst/>
            <a:rect r="r" b="b" t="t" l="l"/>
            <a:pathLst>
              <a:path h="832375" w="863684">
                <a:moveTo>
                  <a:pt x="0" y="0"/>
                </a:moveTo>
                <a:lnTo>
                  <a:pt x="863684" y="0"/>
                </a:lnTo>
                <a:lnTo>
                  <a:pt x="863684" y="832376"/>
                </a:lnTo>
                <a:lnTo>
                  <a:pt x="0" y="832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1723" y="1733421"/>
            <a:ext cx="7504317" cy="3758823"/>
            <a:chOff x="0" y="0"/>
            <a:chExt cx="3337661" cy="16717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7661" cy="1671794"/>
            </a:xfrm>
            <a:custGeom>
              <a:avLst/>
              <a:gdLst/>
              <a:ahLst/>
              <a:cxnLst/>
              <a:rect r="r" b="b" t="t" l="l"/>
              <a:pathLst>
                <a:path h="1671794" w="3337661">
                  <a:moveTo>
                    <a:pt x="3134461" y="0"/>
                  </a:moveTo>
                  <a:cubicBezTo>
                    <a:pt x="3246685" y="0"/>
                    <a:pt x="3337661" y="374244"/>
                    <a:pt x="3337661" y="835897"/>
                  </a:cubicBezTo>
                  <a:cubicBezTo>
                    <a:pt x="3337661" y="1297550"/>
                    <a:pt x="3246685" y="1671794"/>
                    <a:pt x="3134461" y="1671794"/>
                  </a:cubicBezTo>
                  <a:lnTo>
                    <a:pt x="203200" y="1671794"/>
                  </a:lnTo>
                  <a:cubicBezTo>
                    <a:pt x="90976" y="1671794"/>
                    <a:pt x="0" y="1297550"/>
                    <a:pt x="0" y="835897"/>
                  </a:cubicBezTo>
                  <a:cubicBezTo>
                    <a:pt x="0" y="3742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3337661" cy="1767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50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1894" y="6139944"/>
            <a:ext cx="7223974" cy="1669800"/>
            <a:chOff x="0" y="0"/>
            <a:chExt cx="3287172" cy="759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7173" cy="759820"/>
            </a:xfrm>
            <a:custGeom>
              <a:avLst/>
              <a:gdLst/>
              <a:ahLst/>
              <a:cxnLst/>
              <a:rect r="r" b="b" t="t" l="l"/>
              <a:pathLst>
                <a:path h="759820" w="3287173">
                  <a:moveTo>
                    <a:pt x="3083972" y="0"/>
                  </a:moveTo>
                  <a:cubicBezTo>
                    <a:pt x="3196197" y="0"/>
                    <a:pt x="3287173" y="170091"/>
                    <a:pt x="3287173" y="379910"/>
                  </a:cubicBezTo>
                  <a:cubicBezTo>
                    <a:pt x="3287173" y="589728"/>
                    <a:pt x="3196197" y="759820"/>
                    <a:pt x="3083972" y="759820"/>
                  </a:cubicBezTo>
                  <a:lnTo>
                    <a:pt x="203200" y="759820"/>
                  </a:lnTo>
                  <a:cubicBezTo>
                    <a:pt x="90976" y="759820"/>
                    <a:pt x="0" y="589728"/>
                    <a:pt x="0" y="379910"/>
                  </a:cubicBezTo>
                  <a:cubicBezTo>
                    <a:pt x="0" y="17009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87172" cy="797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4196" y="8026785"/>
            <a:ext cx="6748453" cy="1653949"/>
            <a:chOff x="0" y="0"/>
            <a:chExt cx="3070793" cy="7526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70793" cy="752607"/>
            </a:xfrm>
            <a:custGeom>
              <a:avLst/>
              <a:gdLst/>
              <a:ahLst/>
              <a:cxnLst/>
              <a:rect r="r" b="b" t="t" l="l"/>
              <a:pathLst>
                <a:path h="752607" w="3070793">
                  <a:moveTo>
                    <a:pt x="2867593" y="0"/>
                  </a:moveTo>
                  <a:cubicBezTo>
                    <a:pt x="2979817" y="0"/>
                    <a:pt x="3070793" y="168477"/>
                    <a:pt x="3070793" y="376304"/>
                  </a:cubicBezTo>
                  <a:cubicBezTo>
                    <a:pt x="3070793" y="584130"/>
                    <a:pt x="2979817" y="752607"/>
                    <a:pt x="2867593" y="752607"/>
                  </a:cubicBezTo>
                  <a:lnTo>
                    <a:pt x="203200" y="752607"/>
                  </a:lnTo>
                  <a:cubicBezTo>
                    <a:pt x="90976" y="752607"/>
                    <a:pt x="0" y="584130"/>
                    <a:pt x="0" y="376304"/>
                  </a:cubicBezTo>
                  <a:cubicBezTo>
                    <a:pt x="0" y="1684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70793" cy="790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70834" y="6191627"/>
            <a:ext cx="6486094" cy="108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sz="3021">
                <a:solidFill>
                  <a:srgbClr val="FFFFFF"/>
                </a:solidFill>
                <a:latin typeface="Poppins Bold"/>
              </a:rPr>
              <a:t>Dataset Splitting :</a:t>
            </a:r>
          </a:p>
          <a:p>
            <a:pPr algn="ctr">
              <a:lnSpc>
                <a:spcPts val="4229"/>
              </a:lnSpc>
            </a:pPr>
            <a:r>
              <a:rPr lang="en-US" sz="3021">
                <a:solidFill>
                  <a:srgbClr val="FFFFFF"/>
                </a:solidFill>
                <a:latin typeface="Poppins Bold"/>
              </a:rPr>
              <a:t>80 % Train |  20% Test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90568" y="301625"/>
            <a:ext cx="5917375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Poppins Ultra-Bold"/>
              </a:rPr>
              <a:t>ML Prediction Models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5376" y="8414761"/>
            <a:ext cx="6486094" cy="55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sz="3021">
                <a:solidFill>
                  <a:srgbClr val="FFFFFF"/>
                </a:solidFill>
                <a:latin typeface="Poppins Bold"/>
              </a:rPr>
              <a:t>ML Model selection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4290" y="2422680"/>
            <a:ext cx="6819183" cy="201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Canva Sans Bold"/>
              </a:rPr>
              <a:t>Data resampling: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</a:rPr>
              <a:t>Random </a:t>
            </a:r>
            <a:r>
              <a:rPr lang="en-US" sz="3400">
                <a:solidFill>
                  <a:srgbClr val="FFFFFF"/>
                </a:solidFill>
                <a:latin typeface="Canva Sans Bold"/>
              </a:rPr>
              <a:t>Oversampling | Unsampling | SMOTE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058400" y="1819529"/>
            <a:ext cx="6901296" cy="1138638"/>
            <a:chOff x="0" y="0"/>
            <a:chExt cx="15571192" cy="25690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71192" cy="2569076"/>
            </a:xfrm>
            <a:custGeom>
              <a:avLst/>
              <a:gdLst/>
              <a:ahLst/>
              <a:cxnLst/>
              <a:rect r="r" b="b" t="t" l="l"/>
              <a:pathLst>
                <a:path h="2569076" w="15571192">
                  <a:moveTo>
                    <a:pt x="15367992" y="0"/>
                  </a:moveTo>
                  <a:cubicBezTo>
                    <a:pt x="15480216" y="0"/>
                    <a:pt x="15571192" y="575107"/>
                    <a:pt x="15571192" y="1284538"/>
                  </a:cubicBezTo>
                  <a:cubicBezTo>
                    <a:pt x="15571192" y="1993969"/>
                    <a:pt x="15480216" y="2569076"/>
                    <a:pt x="15367992" y="2569076"/>
                  </a:cubicBezTo>
                  <a:lnTo>
                    <a:pt x="203200" y="2569076"/>
                  </a:lnTo>
                  <a:cubicBezTo>
                    <a:pt x="90976" y="2569076"/>
                    <a:pt x="0" y="1993969"/>
                    <a:pt x="0" y="1284538"/>
                  </a:cubicBezTo>
                  <a:cubicBezTo>
                    <a:pt x="0" y="57510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5571192" cy="2664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509"/>
                </a:lnSpc>
                <a:spcBef>
                  <a:spcPct val="0"/>
                </a:spcBef>
              </a:pPr>
              <a:r>
                <a:rPr lang="en-US" sz="3221">
                  <a:solidFill>
                    <a:srgbClr val="FFFFFF"/>
                  </a:solidFill>
                  <a:latin typeface="Poppins Bold"/>
                </a:rPr>
                <a:t>ML Models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77585" y="3253442"/>
            <a:ext cx="1937882" cy="19378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77585" y="5489138"/>
            <a:ext cx="1937882" cy="19378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77585" y="7667395"/>
            <a:ext cx="1937882" cy="193788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325883" y="3580954"/>
            <a:ext cx="1241287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25883" y="5890562"/>
            <a:ext cx="1241287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25883" y="8074720"/>
            <a:ext cx="1241287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03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271879" y="3471382"/>
            <a:ext cx="4551267" cy="1566607"/>
            <a:chOff x="0" y="0"/>
            <a:chExt cx="10268892" cy="35346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268892" cy="3534690"/>
            </a:xfrm>
            <a:custGeom>
              <a:avLst/>
              <a:gdLst/>
              <a:ahLst/>
              <a:cxnLst/>
              <a:rect r="r" b="b" t="t" l="l"/>
              <a:pathLst>
                <a:path h="3534690" w="10268892">
                  <a:moveTo>
                    <a:pt x="10065692" y="0"/>
                  </a:moveTo>
                  <a:cubicBezTo>
                    <a:pt x="10177916" y="0"/>
                    <a:pt x="10268892" y="791267"/>
                    <a:pt x="10268892" y="1767345"/>
                  </a:cubicBezTo>
                  <a:cubicBezTo>
                    <a:pt x="10268892" y="2743423"/>
                    <a:pt x="10177916" y="3534690"/>
                    <a:pt x="10065692" y="3534690"/>
                  </a:cubicBezTo>
                  <a:lnTo>
                    <a:pt x="203200" y="3534690"/>
                  </a:lnTo>
                  <a:cubicBezTo>
                    <a:pt x="90976" y="3534690"/>
                    <a:pt x="0" y="2743423"/>
                    <a:pt x="0" y="1767345"/>
                  </a:cubicBezTo>
                  <a:cubicBezTo>
                    <a:pt x="0" y="7912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10268892" cy="3629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229"/>
                </a:lnSpc>
                <a:spcBef>
                  <a:spcPct val="0"/>
                </a:spcBef>
              </a:pPr>
              <a:r>
                <a:rPr lang="en-US" sz="3021">
                  <a:solidFill>
                    <a:srgbClr val="FFFFFF"/>
                  </a:solidFill>
                  <a:latin typeface="Poppins Bold"/>
                </a:rPr>
                <a:t>Logistic Regression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271879" y="5707078"/>
            <a:ext cx="4551267" cy="1566607"/>
            <a:chOff x="0" y="0"/>
            <a:chExt cx="10268892" cy="35346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268892" cy="3534690"/>
            </a:xfrm>
            <a:custGeom>
              <a:avLst/>
              <a:gdLst/>
              <a:ahLst/>
              <a:cxnLst/>
              <a:rect r="r" b="b" t="t" l="l"/>
              <a:pathLst>
                <a:path h="3534690" w="10268892">
                  <a:moveTo>
                    <a:pt x="10065692" y="0"/>
                  </a:moveTo>
                  <a:cubicBezTo>
                    <a:pt x="10177916" y="0"/>
                    <a:pt x="10268892" y="791267"/>
                    <a:pt x="10268892" y="1767345"/>
                  </a:cubicBezTo>
                  <a:cubicBezTo>
                    <a:pt x="10268892" y="2743423"/>
                    <a:pt x="10177916" y="3534690"/>
                    <a:pt x="10065692" y="3534690"/>
                  </a:cubicBezTo>
                  <a:lnTo>
                    <a:pt x="203200" y="3534690"/>
                  </a:lnTo>
                  <a:cubicBezTo>
                    <a:pt x="90976" y="3534690"/>
                    <a:pt x="0" y="2743423"/>
                    <a:pt x="0" y="1767345"/>
                  </a:cubicBezTo>
                  <a:cubicBezTo>
                    <a:pt x="0" y="7912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10268892" cy="3629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69"/>
                </a:lnSpc>
                <a:spcBef>
                  <a:spcPct val="0"/>
                </a:spcBef>
              </a:pPr>
              <a:r>
                <a:rPr lang="en-US" sz="3121">
                  <a:solidFill>
                    <a:srgbClr val="FFFFFF"/>
                  </a:solidFill>
                  <a:latin typeface="Poppins Bold"/>
                </a:rPr>
                <a:t>Random Forest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271879" y="8026785"/>
            <a:ext cx="4551267" cy="1566607"/>
            <a:chOff x="0" y="0"/>
            <a:chExt cx="10268892" cy="35346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268892" cy="3534690"/>
            </a:xfrm>
            <a:custGeom>
              <a:avLst/>
              <a:gdLst/>
              <a:ahLst/>
              <a:cxnLst/>
              <a:rect r="r" b="b" t="t" l="l"/>
              <a:pathLst>
                <a:path h="3534690" w="10268892">
                  <a:moveTo>
                    <a:pt x="10065692" y="0"/>
                  </a:moveTo>
                  <a:cubicBezTo>
                    <a:pt x="10177916" y="0"/>
                    <a:pt x="10268892" y="791267"/>
                    <a:pt x="10268892" y="1767345"/>
                  </a:cubicBezTo>
                  <a:cubicBezTo>
                    <a:pt x="10268892" y="2743423"/>
                    <a:pt x="10177916" y="3534690"/>
                    <a:pt x="10065692" y="3534690"/>
                  </a:cubicBezTo>
                  <a:lnTo>
                    <a:pt x="203200" y="3534690"/>
                  </a:lnTo>
                  <a:cubicBezTo>
                    <a:pt x="90976" y="3534690"/>
                    <a:pt x="0" y="2743423"/>
                    <a:pt x="0" y="1767345"/>
                  </a:cubicBezTo>
                  <a:cubicBezTo>
                    <a:pt x="0" y="7912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10268892" cy="3629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229"/>
                </a:lnSpc>
                <a:spcBef>
                  <a:spcPct val="0"/>
                </a:spcBef>
              </a:pPr>
              <a:r>
                <a:rPr lang="en-US" sz="3021">
                  <a:solidFill>
                    <a:srgbClr val="FFFFFF"/>
                  </a:solidFill>
                  <a:latin typeface="Poppins Bold"/>
                </a:rPr>
                <a:t>K-Nearest Neighbors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flipH="true" flipV="true">
            <a:off x="9124950" y="1733421"/>
            <a:ext cx="19050" cy="7947313"/>
          </a:xfrm>
          <a:prstGeom prst="line">
            <a:avLst/>
          </a:prstGeom>
          <a:ln cap="flat" w="38100">
            <a:solidFill>
              <a:srgbClr val="494F5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4194268" y="0"/>
            <a:ext cx="1345587" cy="134558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4530994" y="256606"/>
            <a:ext cx="863684" cy="832375"/>
          </a:xfrm>
          <a:custGeom>
            <a:avLst/>
            <a:gdLst/>
            <a:ahLst/>
            <a:cxnLst/>
            <a:rect r="r" b="b" t="t" l="l"/>
            <a:pathLst>
              <a:path h="832375" w="863684">
                <a:moveTo>
                  <a:pt x="0" y="0"/>
                </a:moveTo>
                <a:lnTo>
                  <a:pt x="863684" y="0"/>
                </a:lnTo>
                <a:lnTo>
                  <a:pt x="863684" y="832375"/>
                </a:lnTo>
                <a:lnTo>
                  <a:pt x="0" y="832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38959"/>
            <a:ext cx="18288000" cy="5682459"/>
            <a:chOff x="0" y="0"/>
            <a:chExt cx="24384000" cy="757661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6000"/>
            </a:blip>
            <a:srcRect l="0" t="26725" r="0" b="26725"/>
            <a:stretch>
              <a:fillRect/>
            </a:stretch>
          </p:blipFill>
          <p:spPr>
            <a:xfrm flipH="false" flipV="false">
              <a:off x="0" y="0"/>
              <a:ext cx="24384000" cy="757661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08707" y="0"/>
            <a:ext cx="1519244" cy="151924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03157" y="5143500"/>
            <a:ext cx="6199964" cy="4953000"/>
            <a:chOff x="0" y="0"/>
            <a:chExt cx="1819578" cy="1453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9578" cy="1453617"/>
            </a:xfrm>
            <a:custGeom>
              <a:avLst/>
              <a:gdLst/>
              <a:ahLst/>
              <a:cxnLst/>
              <a:rect r="r" b="b" t="t" l="l"/>
              <a:pathLst>
                <a:path h="1453617" w="1819578">
                  <a:moveTo>
                    <a:pt x="0" y="0"/>
                  </a:moveTo>
                  <a:lnTo>
                    <a:pt x="1819578" y="0"/>
                  </a:lnTo>
                  <a:lnTo>
                    <a:pt x="1819578" y="1453617"/>
                  </a:lnTo>
                  <a:lnTo>
                    <a:pt x="0" y="1453617"/>
                  </a:lnTo>
                  <a:close/>
                </a:path>
              </a:pathLst>
            </a:custGeom>
            <a:solidFill>
              <a:srgbClr val="E6E6E6">
                <a:alpha val="8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819578" cy="1520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03120" y="96937"/>
            <a:ext cx="4902379" cy="1325370"/>
            <a:chOff x="0" y="0"/>
            <a:chExt cx="1503223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3223" cy="406400"/>
            </a:xfrm>
            <a:custGeom>
              <a:avLst/>
              <a:gdLst/>
              <a:ahLst/>
              <a:cxnLst/>
              <a:rect r="r" b="b" t="t" l="l"/>
              <a:pathLst>
                <a:path h="406400" w="1503223">
                  <a:moveTo>
                    <a:pt x="1300023" y="0"/>
                  </a:moveTo>
                  <a:cubicBezTo>
                    <a:pt x="1412247" y="0"/>
                    <a:pt x="1503223" y="90976"/>
                    <a:pt x="1503223" y="203200"/>
                  </a:cubicBezTo>
                  <a:cubicBezTo>
                    <a:pt x="1503223" y="315424"/>
                    <a:pt x="1412247" y="406400"/>
                    <a:pt x="13000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0322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206565" y="184492"/>
            <a:ext cx="796555" cy="1150260"/>
          </a:xfrm>
          <a:custGeom>
            <a:avLst/>
            <a:gdLst/>
            <a:ahLst/>
            <a:cxnLst/>
            <a:rect r="r" b="b" t="t" l="l"/>
            <a:pathLst>
              <a:path h="1150260" w="796555">
                <a:moveTo>
                  <a:pt x="0" y="0"/>
                </a:moveTo>
                <a:lnTo>
                  <a:pt x="796555" y="0"/>
                </a:lnTo>
                <a:lnTo>
                  <a:pt x="796555" y="1150260"/>
                </a:lnTo>
                <a:lnTo>
                  <a:pt x="0" y="1150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139837" y="1669015"/>
            <a:ext cx="14628946" cy="2962999"/>
            <a:chOff x="0" y="0"/>
            <a:chExt cx="4293334" cy="869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93334" cy="869587"/>
            </a:xfrm>
            <a:custGeom>
              <a:avLst/>
              <a:gdLst/>
              <a:ahLst/>
              <a:cxnLst/>
              <a:rect r="r" b="b" t="t" l="l"/>
              <a:pathLst>
                <a:path h="869587" w="4293334">
                  <a:moveTo>
                    <a:pt x="0" y="0"/>
                  </a:moveTo>
                  <a:lnTo>
                    <a:pt x="4293334" y="0"/>
                  </a:lnTo>
                  <a:lnTo>
                    <a:pt x="4293334" y="869587"/>
                  </a:lnTo>
                  <a:lnTo>
                    <a:pt x="0" y="869587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4293334" cy="936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49318" y="6038704"/>
            <a:ext cx="4818483" cy="3478844"/>
            <a:chOff x="0" y="0"/>
            <a:chExt cx="1414138" cy="10209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4138" cy="1020978"/>
            </a:xfrm>
            <a:custGeom>
              <a:avLst/>
              <a:gdLst/>
              <a:ahLst/>
              <a:cxnLst/>
              <a:rect r="r" b="b" t="t" l="l"/>
              <a:pathLst>
                <a:path h="1020978" w="1414138">
                  <a:moveTo>
                    <a:pt x="0" y="0"/>
                  </a:moveTo>
                  <a:lnTo>
                    <a:pt x="1414138" y="0"/>
                  </a:lnTo>
                  <a:lnTo>
                    <a:pt x="1414138" y="1020978"/>
                  </a:lnTo>
                  <a:lnTo>
                    <a:pt x="0" y="1020978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414138" cy="108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856648" y="5391150"/>
            <a:ext cx="1575740" cy="1760604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7338622" y="7826371"/>
            <a:ext cx="4818483" cy="1513356"/>
            <a:chOff x="0" y="0"/>
            <a:chExt cx="1414138" cy="4441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14138" cy="444143"/>
            </a:xfrm>
            <a:custGeom>
              <a:avLst/>
              <a:gdLst/>
              <a:ahLst/>
              <a:cxnLst/>
              <a:rect r="r" b="b" t="t" l="l"/>
              <a:pathLst>
                <a:path h="444143" w="1414138">
                  <a:moveTo>
                    <a:pt x="0" y="0"/>
                  </a:moveTo>
                  <a:lnTo>
                    <a:pt x="1414138" y="0"/>
                  </a:lnTo>
                  <a:lnTo>
                    <a:pt x="1414138" y="444143"/>
                  </a:lnTo>
                  <a:lnTo>
                    <a:pt x="0" y="444143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414138" cy="510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871975" y="8228693"/>
            <a:ext cx="758646" cy="458981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59867" y="6019654"/>
            <a:ext cx="5886543" cy="369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122">
                <a:solidFill>
                  <a:srgbClr val="000000"/>
                </a:solidFill>
                <a:latin typeface="Open Sans Light"/>
              </a:rPr>
              <a:t>The expected accuracy of the model is </a:t>
            </a:r>
            <a:r>
              <a:rPr lang="en-US" sz="2122">
                <a:solidFill>
                  <a:srgbClr val="000000"/>
                </a:solidFill>
                <a:latin typeface="Open Sans Bold"/>
              </a:rPr>
              <a:t>77% </a:t>
            </a:r>
          </a:p>
          <a:p>
            <a:pPr algn="ctr">
              <a:lnSpc>
                <a:spcPts val="2971"/>
              </a:lnSpc>
              <a:spcBef>
                <a:spcPct val="0"/>
              </a:spcBef>
            </a:pPr>
          </a:p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122">
                <a:solidFill>
                  <a:srgbClr val="000000"/>
                </a:solidFill>
                <a:latin typeface="Open Sans Light"/>
              </a:rPr>
              <a:t>KNN Classifier - </a:t>
            </a:r>
            <a:r>
              <a:rPr lang="en-US" sz="2122">
                <a:solidFill>
                  <a:srgbClr val="000000"/>
                </a:solidFill>
                <a:latin typeface="Open Sans Bold"/>
              </a:rPr>
              <a:t>TRAIN Resampled Data</a:t>
            </a:r>
            <a:r>
              <a:rPr lang="en-US" sz="2122">
                <a:solidFill>
                  <a:srgbClr val="000000"/>
                </a:solidFill>
                <a:latin typeface="Open Sans Light"/>
              </a:rPr>
              <a:t>:</a:t>
            </a:r>
          </a:p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122">
                <a:solidFill>
                  <a:srgbClr val="000000"/>
                </a:solidFill>
                <a:latin typeface="Open Sans Light"/>
              </a:rPr>
              <a:t>                    precision    recall  f1-score   support</a:t>
            </a:r>
          </a:p>
          <a:p>
            <a:pPr algn="ctr">
              <a:lnSpc>
                <a:spcPts val="2971"/>
              </a:lnSpc>
              <a:spcBef>
                <a:spcPct val="0"/>
              </a:spcBef>
            </a:pPr>
          </a:p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122">
                <a:solidFill>
                  <a:srgbClr val="000000"/>
                </a:solidFill>
                <a:latin typeface="Open Sans Light"/>
              </a:rPr>
              <a:t>          No       0.98      0.75      0.85       978</a:t>
            </a:r>
          </a:p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122">
                <a:solidFill>
                  <a:srgbClr val="000000"/>
                </a:solidFill>
                <a:latin typeface="Open Sans Light"/>
              </a:rPr>
              <a:t>         </a:t>
            </a:r>
            <a:r>
              <a:rPr lang="en-US" sz="2122">
                <a:solidFill>
                  <a:srgbClr val="000000"/>
                </a:solidFill>
                <a:latin typeface="Open Sans Bold"/>
              </a:rPr>
              <a:t>Yes </a:t>
            </a:r>
            <a:r>
              <a:rPr lang="en-US" sz="2122">
                <a:solidFill>
                  <a:srgbClr val="000000"/>
                </a:solidFill>
                <a:latin typeface="Open Sans Light"/>
              </a:rPr>
              <a:t>      </a:t>
            </a:r>
            <a:r>
              <a:rPr lang="en-US" sz="2122">
                <a:solidFill>
                  <a:srgbClr val="000000"/>
                </a:solidFill>
                <a:latin typeface="Open Sans Bold"/>
              </a:rPr>
              <a:t>0.79      0.99</a:t>
            </a:r>
            <a:r>
              <a:rPr lang="en-US" sz="2122">
                <a:solidFill>
                  <a:srgbClr val="000000"/>
                </a:solidFill>
                <a:latin typeface="Open Sans Light"/>
              </a:rPr>
              <a:t>      0.88       978</a:t>
            </a:r>
          </a:p>
          <a:p>
            <a:pPr algn="ctr">
              <a:lnSpc>
                <a:spcPts val="2971"/>
              </a:lnSpc>
              <a:spcBef>
                <a:spcPct val="0"/>
              </a:spcBef>
            </a:pPr>
          </a:p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122">
                <a:solidFill>
                  <a:srgbClr val="000000"/>
                </a:solidFill>
                <a:latin typeface="Open Sans Light"/>
              </a:rPr>
              <a:t>    </a:t>
            </a:r>
            <a:r>
              <a:rPr lang="en-US" sz="2122">
                <a:solidFill>
                  <a:srgbClr val="000000"/>
                </a:solidFill>
                <a:latin typeface="Open Sans Bold"/>
              </a:rPr>
              <a:t>accuracy </a:t>
            </a:r>
            <a:r>
              <a:rPr lang="en-US" sz="2122">
                <a:solidFill>
                  <a:srgbClr val="000000"/>
                </a:solidFill>
                <a:latin typeface="Open Sans Light"/>
              </a:rPr>
              <a:t>                                 </a:t>
            </a:r>
            <a:r>
              <a:rPr lang="en-US" sz="2122">
                <a:solidFill>
                  <a:srgbClr val="000000"/>
                </a:solidFill>
                <a:latin typeface="Open Sans Bold"/>
              </a:rPr>
              <a:t>0.87</a:t>
            </a:r>
            <a:r>
              <a:rPr lang="en-US" sz="2122">
                <a:solidFill>
                  <a:srgbClr val="000000"/>
                </a:solidFill>
                <a:latin typeface="Open Sans Light"/>
              </a:rPr>
              <a:t>      1956</a:t>
            </a:r>
          </a:p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122">
                <a:solidFill>
                  <a:srgbClr val="000000"/>
                </a:solidFill>
                <a:latin typeface="Open Sans Light"/>
              </a:rPr>
              <a:t> 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2535" y="5293593"/>
            <a:ext cx="4556173" cy="745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  <a:spcBef>
                <a:spcPct val="0"/>
              </a:spcBef>
            </a:pPr>
            <a:r>
              <a:rPr lang="en-US" sz="2164">
                <a:solidFill>
                  <a:srgbClr val="000000"/>
                </a:solidFill>
                <a:latin typeface="Open Sans Light"/>
              </a:rPr>
              <a:t>Kappa Score in </a:t>
            </a:r>
            <a:r>
              <a:rPr lang="en-US" sz="2164">
                <a:solidFill>
                  <a:srgbClr val="000000"/>
                </a:solidFill>
                <a:latin typeface="Open Sans Bold"/>
              </a:rPr>
              <a:t>TRAIN set</a:t>
            </a:r>
            <a:r>
              <a:rPr lang="en-US" sz="2164">
                <a:solidFill>
                  <a:srgbClr val="000000"/>
                </a:solidFill>
                <a:latin typeface="Open Sans Light"/>
              </a:rPr>
              <a:t>:  </a:t>
            </a:r>
            <a:r>
              <a:rPr lang="en-US" sz="2164">
                <a:solidFill>
                  <a:srgbClr val="000000"/>
                </a:solidFill>
                <a:latin typeface="Open Sans Bold"/>
              </a:rPr>
              <a:t>73%</a:t>
            </a:r>
          </a:p>
          <a:p>
            <a:pPr algn="ctr">
              <a:lnSpc>
                <a:spcPts val="303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237937" y="295039"/>
            <a:ext cx="2432746" cy="8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CONCLUSION 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| HR STRATEGY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793892" y="1987122"/>
            <a:ext cx="13320835" cy="225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19">
                <a:solidFill>
                  <a:srgbClr val="1B1A1A"/>
                </a:solidFill>
                <a:latin typeface="Telegraf Bold"/>
              </a:rPr>
              <a:t>KNN classifier with oversampling</a:t>
            </a:r>
            <a:r>
              <a:rPr lang="en-US" sz="2519">
                <a:solidFill>
                  <a:srgbClr val="1B1A1A"/>
                </a:solidFill>
                <a:latin typeface="Telegraf"/>
              </a:rPr>
              <a:t> demonstrates promising performance metrics, showcasing robustness in classifying employee attrition with </a:t>
            </a:r>
            <a:r>
              <a:rPr lang="en-US" sz="2519">
                <a:solidFill>
                  <a:srgbClr val="1B1A1A"/>
                </a:solidFill>
                <a:latin typeface="Telegraf Bold"/>
              </a:rPr>
              <a:t>balanced precision</a:t>
            </a:r>
            <a:r>
              <a:rPr lang="en-US" sz="2519">
                <a:solidFill>
                  <a:srgbClr val="1B1A1A"/>
                </a:solidFill>
                <a:latin typeface="Telegraf"/>
              </a:rPr>
              <a:t> and </a:t>
            </a:r>
            <a:r>
              <a:rPr lang="en-US" sz="2519">
                <a:solidFill>
                  <a:srgbClr val="1B1A1A"/>
                </a:solidFill>
                <a:latin typeface="Telegraf Bold"/>
              </a:rPr>
              <a:t>recall</a:t>
            </a:r>
            <a:r>
              <a:rPr lang="en-US" sz="2519">
                <a:solidFill>
                  <a:srgbClr val="1B1A1A"/>
                </a:solidFill>
                <a:latin typeface="Telegraf"/>
              </a:rPr>
              <a:t> scores. </a:t>
            </a:r>
          </a:p>
          <a:p>
            <a:pPr algn="ctr">
              <a:lnSpc>
                <a:spcPts val="3526"/>
              </a:lnSpc>
              <a:spcBef>
                <a:spcPct val="0"/>
              </a:spcBef>
            </a:pPr>
          </a:p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19">
                <a:solidFill>
                  <a:srgbClr val="1B1A1A"/>
                </a:solidFill>
                <a:latin typeface="Telegraf"/>
              </a:rPr>
              <a:t> </a:t>
            </a:r>
            <a:r>
              <a:rPr lang="en-US" sz="2519">
                <a:solidFill>
                  <a:srgbClr val="1B1A1A"/>
                </a:solidFill>
                <a:latin typeface="Telegraf Bold"/>
              </a:rPr>
              <a:t>We could have identify in an early stage the 79% of our 237 attrited employees !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9318" y="6391481"/>
            <a:ext cx="4692858" cy="299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Open Sans Light"/>
              </a:rPr>
              <a:t>KNN Classifier - </a:t>
            </a:r>
            <a:r>
              <a:rPr lang="en-US" sz="1740">
                <a:solidFill>
                  <a:srgbClr val="000000"/>
                </a:solidFill>
                <a:latin typeface="Open Sans Bold"/>
              </a:rPr>
              <a:t>TEST Resampled Data</a:t>
            </a:r>
            <a:r>
              <a:rPr lang="en-US" sz="1740">
                <a:solidFill>
                  <a:srgbClr val="000000"/>
                </a:solidFill>
                <a:latin typeface="Open Sans Light"/>
              </a:rPr>
              <a:t>:</a:t>
            </a:r>
          </a:p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Open Sans Light"/>
              </a:rPr>
              <a:t>              precision    recall  f1-score   support</a:t>
            </a:r>
          </a:p>
          <a:p>
            <a:pPr algn="ctr">
              <a:lnSpc>
                <a:spcPts val="2436"/>
              </a:lnSpc>
              <a:spcBef>
                <a:spcPct val="0"/>
              </a:spcBef>
            </a:pPr>
          </a:p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Open Sans Light"/>
              </a:rPr>
              <a:t>          No       0.87      0.68      0.76       255</a:t>
            </a:r>
          </a:p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Open Sans Light"/>
              </a:rPr>
              <a:t>         </a:t>
            </a:r>
            <a:r>
              <a:rPr lang="en-US" sz="1740">
                <a:solidFill>
                  <a:srgbClr val="000000"/>
                </a:solidFill>
                <a:latin typeface="Open Sans Bold"/>
              </a:rPr>
              <a:t>Yes</a:t>
            </a:r>
            <a:r>
              <a:rPr lang="en-US" sz="1740">
                <a:solidFill>
                  <a:srgbClr val="000000"/>
                </a:solidFill>
                <a:latin typeface="Open Sans Light"/>
              </a:rPr>
              <a:t>       0.14      0.33      0.19        39</a:t>
            </a:r>
          </a:p>
          <a:p>
            <a:pPr algn="ctr">
              <a:lnSpc>
                <a:spcPts val="2436"/>
              </a:lnSpc>
              <a:spcBef>
                <a:spcPct val="0"/>
              </a:spcBef>
            </a:pPr>
          </a:p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Open Sans Light"/>
              </a:rPr>
              <a:t>    </a:t>
            </a:r>
            <a:r>
              <a:rPr lang="en-US" sz="1740">
                <a:solidFill>
                  <a:srgbClr val="000000"/>
                </a:solidFill>
                <a:latin typeface="Open Sans Bold"/>
              </a:rPr>
              <a:t>accuracy</a:t>
            </a:r>
            <a:r>
              <a:rPr lang="en-US" sz="1740">
                <a:solidFill>
                  <a:srgbClr val="000000"/>
                </a:solidFill>
                <a:latin typeface="Open Sans Light"/>
              </a:rPr>
              <a:t>                                    </a:t>
            </a:r>
            <a:r>
              <a:rPr lang="en-US" sz="1740">
                <a:solidFill>
                  <a:srgbClr val="000000"/>
                </a:solidFill>
                <a:latin typeface="Open Sans Bold"/>
              </a:rPr>
              <a:t>0.63</a:t>
            </a:r>
            <a:r>
              <a:rPr lang="en-US" sz="1740">
                <a:solidFill>
                  <a:srgbClr val="000000"/>
                </a:solidFill>
                <a:latin typeface="Open Sans Light"/>
              </a:rPr>
              <a:t>       294</a:t>
            </a:r>
          </a:p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Open Sans Light"/>
              </a:rPr>
              <a:t>   </a:t>
            </a:r>
          </a:p>
          <a:p>
            <a:pPr algn="ctr">
              <a:lnSpc>
                <a:spcPts val="2436"/>
              </a:lnSpc>
              <a:spcBef>
                <a:spcPct val="0"/>
              </a:spcBef>
            </a:pPr>
          </a:p>
          <a:p>
            <a:pPr algn="ctr">
              <a:lnSpc>
                <a:spcPts val="2436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533004" y="8286799"/>
            <a:ext cx="4429720" cy="96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9">
                <a:solidFill>
                  <a:srgbClr val="000000"/>
                </a:solidFill>
                <a:latin typeface="Canva Sans Bold"/>
              </a:rPr>
              <a:t>! Save over </a:t>
            </a:r>
            <a:r>
              <a:rPr lang="en-US" sz="3119">
                <a:solidFill>
                  <a:srgbClr val="FF3131"/>
                </a:solidFill>
                <a:latin typeface="Canva Sans Bold"/>
              </a:rPr>
              <a:t>$1,870,000</a:t>
            </a:r>
          </a:p>
          <a:p>
            <a:pPr algn="ctr">
              <a:lnSpc>
                <a:spcPts val="3386"/>
              </a:lnSpc>
            </a:pPr>
            <a:r>
              <a:rPr lang="en-US" sz="2419">
                <a:solidFill>
                  <a:srgbClr val="1B1A1A"/>
                </a:solidFill>
                <a:latin typeface="Canva Sans"/>
              </a:rPr>
              <a:t>(187 *10K  cost)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613082"/>
            <a:ext cx="18288000" cy="5682459"/>
            <a:chOff x="0" y="0"/>
            <a:chExt cx="24384000" cy="757661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725" r="0" b="26725"/>
            <a:stretch>
              <a:fillRect/>
            </a:stretch>
          </p:blipFill>
          <p:spPr>
            <a:xfrm flipH="false" flipV="false">
              <a:off x="0" y="0"/>
              <a:ext cx="24384000" cy="757661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843954" y="-570160"/>
            <a:ext cx="6600091" cy="2180130"/>
            <a:chOff x="0" y="0"/>
            <a:chExt cx="1738296" cy="5741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8296" cy="574191"/>
            </a:xfrm>
            <a:custGeom>
              <a:avLst/>
              <a:gdLst/>
              <a:ahLst/>
              <a:cxnLst/>
              <a:rect r="r" b="b" t="t" l="l"/>
              <a:pathLst>
                <a:path h="574191" w="1738296">
                  <a:moveTo>
                    <a:pt x="0" y="0"/>
                  </a:moveTo>
                  <a:lnTo>
                    <a:pt x="1738296" y="0"/>
                  </a:lnTo>
                  <a:lnTo>
                    <a:pt x="1738296" y="574191"/>
                  </a:lnTo>
                  <a:lnTo>
                    <a:pt x="0" y="574191"/>
                  </a:ln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38296" cy="612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4905739"/>
            <a:ext cx="7858359" cy="5381261"/>
            <a:chOff x="0" y="0"/>
            <a:chExt cx="2306287" cy="15793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6287" cy="1579304"/>
            </a:xfrm>
            <a:custGeom>
              <a:avLst/>
              <a:gdLst/>
              <a:ahLst/>
              <a:cxnLst/>
              <a:rect r="r" b="b" t="t" l="l"/>
              <a:pathLst>
                <a:path h="1579304" w="2306287">
                  <a:moveTo>
                    <a:pt x="0" y="0"/>
                  </a:moveTo>
                  <a:lnTo>
                    <a:pt x="2306287" y="0"/>
                  </a:lnTo>
                  <a:lnTo>
                    <a:pt x="2306287" y="1579304"/>
                  </a:lnTo>
                  <a:lnTo>
                    <a:pt x="0" y="1579304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06287" cy="1645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62419" y="3672494"/>
            <a:ext cx="1937882" cy="193788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110717" y="4102638"/>
            <a:ext cx="1241287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91" y="5686617"/>
            <a:ext cx="7246739" cy="422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anva Sans Bold"/>
              </a:rPr>
              <a:t>Exit interview</a:t>
            </a:r>
          </a:p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voluntary or involuntary?</a:t>
            </a:r>
          </a:p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Reasons for leaving ?</a:t>
            </a:r>
          </a:p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date started and finished employment?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Work mode preference?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AutoShape 15" id="15"/>
          <p:cNvSpPr/>
          <p:nvPr/>
        </p:nvSpPr>
        <p:spPr>
          <a:xfrm>
            <a:off x="485241" y="867502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1101120" y="4905739"/>
            <a:ext cx="7186880" cy="5381261"/>
            <a:chOff x="0" y="0"/>
            <a:chExt cx="2109221" cy="15793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09220" cy="1579304"/>
            </a:xfrm>
            <a:custGeom>
              <a:avLst/>
              <a:gdLst/>
              <a:ahLst/>
              <a:cxnLst/>
              <a:rect r="r" b="b" t="t" l="l"/>
              <a:pathLst>
                <a:path h="1579304" w="2109220">
                  <a:moveTo>
                    <a:pt x="0" y="0"/>
                  </a:moveTo>
                  <a:lnTo>
                    <a:pt x="2109220" y="0"/>
                  </a:lnTo>
                  <a:lnTo>
                    <a:pt x="2109220" y="1579304"/>
                  </a:lnTo>
                  <a:lnTo>
                    <a:pt x="0" y="1579304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109221" cy="1645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679695" y="3672494"/>
            <a:ext cx="1937882" cy="19378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027993" y="4102638"/>
            <a:ext cx="1241287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65589" y="5614036"/>
            <a:ext cx="5966095" cy="467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 Bold"/>
              </a:rPr>
              <a:t>Retain employees</a:t>
            </a:r>
          </a:p>
          <a:p>
            <a:pPr algn="ctr">
              <a:lnSpc>
                <a:spcPts val="4374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Personalized L&amp;D plans</a:t>
            </a:r>
          </a:p>
          <a:p>
            <a:pPr algn="ctr">
              <a:lnSpc>
                <a:spcPts val="4374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Recognition &amp; Rewards</a:t>
            </a:r>
          </a:p>
          <a:p>
            <a:pPr algn="ctr">
              <a:lnSpc>
                <a:spcPts val="4374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     review salaries vs market rate</a:t>
            </a:r>
          </a:p>
          <a:p>
            <a:pPr algn="ctr">
              <a:lnSpc>
                <a:spcPts val="4374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Mentorship &amp; Leadership</a:t>
            </a:r>
          </a:p>
          <a:p>
            <a:pPr algn="ctr">
              <a:lnSpc>
                <a:spcPts val="4374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Work-life balance</a:t>
            </a:r>
          </a:p>
          <a:p>
            <a:pPr algn="ctr">
              <a:lnSpc>
                <a:spcPts val="4374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Inclusive work environment</a:t>
            </a:r>
          </a:p>
          <a:p>
            <a:pPr algn="ctr">
              <a:lnSpc>
                <a:spcPts val="4340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6428475" y="184492"/>
            <a:ext cx="796555" cy="1150260"/>
          </a:xfrm>
          <a:custGeom>
            <a:avLst/>
            <a:gdLst/>
            <a:ahLst/>
            <a:cxnLst/>
            <a:rect r="r" b="b" t="t" l="l"/>
            <a:pathLst>
              <a:path h="1150260" w="796555">
                <a:moveTo>
                  <a:pt x="0" y="0"/>
                </a:moveTo>
                <a:lnTo>
                  <a:pt x="796555" y="0"/>
                </a:lnTo>
                <a:lnTo>
                  <a:pt x="796555" y="1150260"/>
                </a:lnTo>
                <a:lnTo>
                  <a:pt x="0" y="1150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428145" y="295039"/>
            <a:ext cx="2432746" cy="8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CONCLUSION 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| HR STRATEGY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5693" y="-3775113"/>
            <a:ext cx="11397925" cy="113979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315084"/>
            <a:ext cx="12333355" cy="1233330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596" t="0" r="-3859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080342" y="8478271"/>
            <a:ext cx="3617458" cy="36174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55185" y="-493645"/>
            <a:ext cx="3617458" cy="36174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392135" y="8790065"/>
            <a:ext cx="2993871" cy="299387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48C2"/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366978" y="-181851"/>
            <a:ext cx="2993871" cy="299387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952500" cap="sq">
              <a:solidFill>
                <a:srgbClr val="3937A8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16472" y="1486555"/>
            <a:ext cx="6477990" cy="3255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52"/>
              </a:lnSpc>
            </a:pPr>
            <a:r>
              <a:rPr lang="en-US" sz="11038">
                <a:solidFill>
                  <a:srgbClr val="FFFFFF"/>
                </a:solidFill>
                <a:latin typeface="Poppins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8250" y="-1221558"/>
            <a:ext cx="12627815" cy="12627765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596" t="0" r="-3859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84261" y="2921282"/>
            <a:ext cx="7438492" cy="1325370"/>
            <a:chOff x="0" y="0"/>
            <a:chExt cx="228087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0875" cy="406400"/>
            </a:xfrm>
            <a:custGeom>
              <a:avLst/>
              <a:gdLst/>
              <a:ahLst/>
              <a:cxnLst/>
              <a:rect r="r" b="b" t="t" l="l"/>
              <a:pathLst>
                <a:path h="406400" w="2280875">
                  <a:moveTo>
                    <a:pt x="2077675" y="0"/>
                  </a:moveTo>
                  <a:cubicBezTo>
                    <a:pt x="2189899" y="0"/>
                    <a:pt x="2280875" y="90976"/>
                    <a:pt x="2280875" y="203200"/>
                  </a:cubicBezTo>
                  <a:cubicBezTo>
                    <a:pt x="2280875" y="315424"/>
                    <a:pt x="2189899" y="406400"/>
                    <a:pt x="20776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808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84261" y="4572189"/>
            <a:ext cx="7438492" cy="1325370"/>
            <a:chOff x="0" y="0"/>
            <a:chExt cx="22808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80875" cy="406400"/>
            </a:xfrm>
            <a:custGeom>
              <a:avLst/>
              <a:gdLst/>
              <a:ahLst/>
              <a:cxnLst/>
              <a:rect r="r" b="b" t="t" l="l"/>
              <a:pathLst>
                <a:path h="406400" w="2280875">
                  <a:moveTo>
                    <a:pt x="2077675" y="0"/>
                  </a:moveTo>
                  <a:cubicBezTo>
                    <a:pt x="2189899" y="0"/>
                    <a:pt x="2280875" y="90976"/>
                    <a:pt x="2280875" y="203200"/>
                  </a:cubicBezTo>
                  <a:cubicBezTo>
                    <a:pt x="2280875" y="315424"/>
                    <a:pt x="2189899" y="406400"/>
                    <a:pt x="20776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808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84261" y="6320685"/>
            <a:ext cx="7438492" cy="1325370"/>
            <a:chOff x="0" y="0"/>
            <a:chExt cx="2280875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80875" cy="406400"/>
            </a:xfrm>
            <a:custGeom>
              <a:avLst/>
              <a:gdLst/>
              <a:ahLst/>
              <a:cxnLst/>
              <a:rect r="r" b="b" t="t" l="l"/>
              <a:pathLst>
                <a:path h="406400" w="2280875">
                  <a:moveTo>
                    <a:pt x="2077675" y="0"/>
                  </a:moveTo>
                  <a:cubicBezTo>
                    <a:pt x="2189899" y="0"/>
                    <a:pt x="2280875" y="90976"/>
                    <a:pt x="2280875" y="203200"/>
                  </a:cubicBezTo>
                  <a:cubicBezTo>
                    <a:pt x="2280875" y="315424"/>
                    <a:pt x="2189899" y="406400"/>
                    <a:pt x="20776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808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2827055"/>
            <a:ext cx="1519244" cy="15192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4475252"/>
            <a:ext cx="1519244" cy="15192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6223748"/>
            <a:ext cx="1519244" cy="151924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16781" y="3126050"/>
            <a:ext cx="803382" cy="789323"/>
          </a:xfrm>
          <a:custGeom>
            <a:avLst/>
            <a:gdLst/>
            <a:ahLst/>
            <a:cxnLst/>
            <a:rect r="r" b="b" t="t" l="l"/>
            <a:pathLst>
              <a:path h="789323" w="803382">
                <a:moveTo>
                  <a:pt x="0" y="0"/>
                </a:moveTo>
                <a:lnTo>
                  <a:pt x="803383" y="0"/>
                </a:lnTo>
                <a:lnTo>
                  <a:pt x="803383" y="789324"/>
                </a:lnTo>
                <a:lnTo>
                  <a:pt x="0" y="789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856883" y="2827055"/>
            <a:ext cx="4632891" cy="463289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8078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356480" y="4801169"/>
            <a:ext cx="863684" cy="832375"/>
          </a:xfrm>
          <a:custGeom>
            <a:avLst/>
            <a:gdLst/>
            <a:ahLst/>
            <a:cxnLst/>
            <a:rect r="r" b="b" t="t" l="l"/>
            <a:pathLst>
              <a:path h="832375" w="863684">
                <a:moveTo>
                  <a:pt x="0" y="0"/>
                </a:moveTo>
                <a:lnTo>
                  <a:pt x="863684" y="0"/>
                </a:lnTo>
                <a:lnTo>
                  <a:pt x="863684" y="832375"/>
                </a:lnTo>
                <a:lnTo>
                  <a:pt x="0" y="83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0044" y="6408240"/>
            <a:ext cx="796555" cy="1150260"/>
          </a:xfrm>
          <a:custGeom>
            <a:avLst/>
            <a:gdLst/>
            <a:ahLst/>
            <a:cxnLst/>
            <a:rect r="r" b="b" t="t" l="l"/>
            <a:pathLst>
              <a:path h="1150260" w="796555">
                <a:moveTo>
                  <a:pt x="0" y="0"/>
                </a:moveTo>
                <a:lnTo>
                  <a:pt x="796555" y="0"/>
                </a:lnTo>
                <a:lnTo>
                  <a:pt x="796555" y="1150260"/>
                </a:lnTo>
                <a:lnTo>
                  <a:pt x="0" y="1150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90044" y="575202"/>
            <a:ext cx="6872757" cy="77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43"/>
              </a:lnSpc>
            </a:pPr>
            <a:r>
              <a:rPr lang="en-US" sz="4245">
                <a:solidFill>
                  <a:srgbClr val="000000"/>
                </a:solidFill>
                <a:latin typeface="Telegraf Ultra-Bold"/>
              </a:rPr>
              <a:t>Employee Attrition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78778" y="3059375"/>
            <a:ext cx="5634589" cy="88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WHAT IS ATTRITION </a:t>
            </a:r>
          </a:p>
          <a:p>
            <a:pPr algn="just">
              <a:lnSpc>
                <a:spcPts val="3666"/>
              </a:lnSpc>
            </a:pPr>
            <a:r>
              <a:rPr lang="en-US" sz="2618">
                <a:solidFill>
                  <a:srgbClr val="FFFFFF"/>
                </a:solidFill>
                <a:latin typeface="Poppins Semi-Bold"/>
              </a:rPr>
              <a:t>|</a:t>
            </a:r>
            <a:r>
              <a:rPr lang="en-US" sz="2618">
                <a:solidFill>
                  <a:srgbClr val="FFFFFF"/>
                </a:solidFill>
                <a:latin typeface="Poppins Semi-Bold"/>
              </a:rPr>
              <a:t> BUSINESS IMPACT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78778" y="4741782"/>
            <a:ext cx="4778651" cy="74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6"/>
              </a:lnSpc>
            </a:pPr>
            <a:r>
              <a:rPr lang="en-US" sz="2118">
                <a:solidFill>
                  <a:srgbClr val="FFFFFF"/>
                </a:solidFill>
                <a:latin typeface="Poppins Semi-Bold"/>
              </a:rPr>
              <a:t>STAGES DATA ANALYSIS </a:t>
            </a:r>
          </a:p>
          <a:p>
            <a:pPr algn="just">
              <a:lnSpc>
                <a:spcPts val="2966"/>
              </a:lnSpc>
            </a:pPr>
            <a:r>
              <a:rPr lang="en-US" sz="2118">
                <a:solidFill>
                  <a:srgbClr val="FFFFFF"/>
                </a:solidFill>
                <a:latin typeface="Poppins Semi-Bold"/>
              </a:rPr>
              <a:t>| MACHINE LEARNING PREDICITONS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78778" y="6518787"/>
            <a:ext cx="4953009" cy="8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CONCLUSION </a:t>
            </a:r>
          </a:p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| HR STRATEGY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80089" y="4020137"/>
            <a:ext cx="8791904" cy="6029103"/>
          </a:xfrm>
          <a:custGeom>
            <a:avLst/>
            <a:gdLst/>
            <a:ahLst/>
            <a:cxnLst/>
            <a:rect r="r" b="b" t="t" l="l"/>
            <a:pathLst>
              <a:path h="6029103" w="8791904">
                <a:moveTo>
                  <a:pt x="0" y="0"/>
                </a:moveTo>
                <a:lnTo>
                  <a:pt x="8791903" y="0"/>
                </a:lnTo>
                <a:lnTo>
                  <a:pt x="8791903" y="6029102"/>
                </a:lnTo>
                <a:lnTo>
                  <a:pt x="0" y="6029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81827" y="166225"/>
            <a:ext cx="1519244" cy="151924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517805" y="263162"/>
            <a:ext cx="7438492" cy="1325370"/>
            <a:chOff x="0" y="0"/>
            <a:chExt cx="2280875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80875" cy="406400"/>
            </a:xfrm>
            <a:custGeom>
              <a:avLst/>
              <a:gdLst/>
              <a:ahLst/>
              <a:cxnLst/>
              <a:rect r="r" b="b" t="t" l="l"/>
              <a:pathLst>
                <a:path h="406400" w="2280875">
                  <a:moveTo>
                    <a:pt x="2077675" y="0"/>
                  </a:moveTo>
                  <a:cubicBezTo>
                    <a:pt x="2189899" y="0"/>
                    <a:pt x="2280875" y="90976"/>
                    <a:pt x="2280875" y="203200"/>
                  </a:cubicBezTo>
                  <a:cubicBezTo>
                    <a:pt x="2280875" y="315424"/>
                    <a:pt x="2189899" y="406400"/>
                    <a:pt x="20776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808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116114" y="531185"/>
            <a:ext cx="803382" cy="789323"/>
          </a:xfrm>
          <a:custGeom>
            <a:avLst/>
            <a:gdLst/>
            <a:ahLst/>
            <a:cxnLst/>
            <a:rect r="r" b="b" t="t" l="l"/>
            <a:pathLst>
              <a:path h="789323" w="803382">
                <a:moveTo>
                  <a:pt x="0" y="0"/>
                </a:moveTo>
                <a:lnTo>
                  <a:pt x="803382" y="0"/>
                </a:lnTo>
                <a:lnTo>
                  <a:pt x="803382" y="789324"/>
                </a:lnTo>
                <a:lnTo>
                  <a:pt x="0" y="789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12322" y="401255"/>
            <a:ext cx="5634589" cy="88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WHAT IS ATTRITION </a:t>
            </a:r>
          </a:p>
          <a:p>
            <a:pPr algn="just">
              <a:lnSpc>
                <a:spcPts val="3666"/>
              </a:lnSpc>
            </a:pPr>
            <a:r>
              <a:rPr lang="en-US" sz="2618">
                <a:solidFill>
                  <a:srgbClr val="FFFFFF"/>
                </a:solidFill>
                <a:latin typeface="Poppins Semi-Bold"/>
              </a:rPr>
              <a:t>|</a:t>
            </a:r>
            <a:r>
              <a:rPr lang="en-US" sz="2618">
                <a:solidFill>
                  <a:srgbClr val="FFFFFF"/>
                </a:solidFill>
                <a:latin typeface="Poppins Semi-Bold"/>
              </a:rPr>
              <a:t> BUSINESS IMPACT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546647" y="1685469"/>
            <a:ext cx="11050774" cy="2101502"/>
            <a:chOff x="0" y="0"/>
            <a:chExt cx="3243204" cy="6167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43204" cy="616753"/>
            </a:xfrm>
            <a:custGeom>
              <a:avLst/>
              <a:gdLst/>
              <a:ahLst/>
              <a:cxnLst/>
              <a:rect r="r" b="b" t="t" l="l"/>
              <a:pathLst>
                <a:path h="616753" w="3243204">
                  <a:moveTo>
                    <a:pt x="0" y="0"/>
                  </a:moveTo>
                  <a:lnTo>
                    <a:pt x="3243204" y="0"/>
                  </a:lnTo>
                  <a:lnTo>
                    <a:pt x="3243204" y="616753"/>
                  </a:lnTo>
                  <a:lnTo>
                    <a:pt x="0" y="616753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3243204" cy="683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86961" y="2020557"/>
            <a:ext cx="10170145" cy="122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290">
                <a:solidFill>
                  <a:srgbClr val="000000"/>
                </a:solidFill>
                <a:latin typeface="Telegraf"/>
              </a:rPr>
              <a:t>E</a:t>
            </a:r>
            <a:r>
              <a:rPr lang="en-US" sz="2290">
                <a:solidFill>
                  <a:srgbClr val="000000"/>
                </a:solidFill>
                <a:latin typeface="Telegraf"/>
              </a:rPr>
              <a:t>mployees leaving the workforce of an organization, which can occur through </a:t>
            </a:r>
            <a:r>
              <a:rPr lang="en-US" sz="2290">
                <a:solidFill>
                  <a:srgbClr val="000000"/>
                </a:solidFill>
                <a:latin typeface="Telegraf Bold"/>
              </a:rPr>
              <a:t>voluntary</a:t>
            </a:r>
            <a:r>
              <a:rPr lang="en-US" sz="2290">
                <a:solidFill>
                  <a:srgbClr val="000000"/>
                </a:solidFill>
                <a:latin typeface="Telegraf"/>
              </a:rPr>
              <a:t> means like resignations and retirements, as well as </a:t>
            </a:r>
            <a:r>
              <a:rPr lang="en-US" sz="2290">
                <a:solidFill>
                  <a:srgbClr val="000000"/>
                </a:solidFill>
                <a:latin typeface="Telegraf Bold"/>
              </a:rPr>
              <a:t>involuntary</a:t>
            </a:r>
            <a:r>
              <a:rPr lang="en-US" sz="2290">
                <a:solidFill>
                  <a:srgbClr val="000000"/>
                </a:solidFill>
                <a:latin typeface="Telegraf"/>
              </a:rPr>
              <a:t> actions such as terminations and layoffs.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9878" y="1707661"/>
            <a:ext cx="15249337" cy="7807473"/>
            <a:chOff x="0" y="0"/>
            <a:chExt cx="4475407" cy="2291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5407" cy="2291353"/>
            </a:xfrm>
            <a:custGeom>
              <a:avLst/>
              <a:gdLst/>
              <a:ahLst/>
              <a:cxnLst/>
              <a:rect r="r" b="b" t="t" l="l"/>
              <a:pathLst>
                <a:path h="2291353" w="4475407">
                  <a:moveTo>
                    <a:pt x="0" y="0"/>
                  </a:moveTo>
                  <a:lnTo>
                    <a:pt x="4475407" y="0"/>
                  </a:lnTo>
                  <a:lnTo>
                    <a:pt x="4475407" y="2291353"/>
                  </a:lnTo>
                  <a:lnTo>
                    <a:pt x="0" y="2291353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475407" cy="2358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39502" y="3409674"/>
            <a:ext cx="3467652" cy="34676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05444" y="94228"/>
            <a:ext cx="7438492" cy="1325370"/>
            <a:chOff x="0" y="0"/>
            <a:chExt cx="2280875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0875" cy="406400"/>
            </a:xfrm>
            <a:custGeom>
              <a:avLst/>
              <a:gdLst/>
              <a:ahLst/>
              <a:cxnLst/>
              <a:rect r="r" b="b" t="t" l="l"/>
              <a:pathLst>
                <a:path h="406400" w="2280875">
                  <a:moveTo>
                    <a:pt x="2077675" y="0"/>
                  </a:moveTo>
                  <a:cubicBezTo>
                    <a:pt x="2189899" y="0"/>
                    <a:pt x="2280875" y="90976"/>
                    <a:pt x="2280875" y="203200"/>
                  </a:cubicBezTo>
                  <a:cubicBezTo>
                    <a:pt x="2280875" y="315424"/>
                    <a:pt x="2189899" y="406400"/>
                    <a:pt x="20776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808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49884" y="0"/>
            <a:ext cx="1519244" cy="15192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537965" y="298996"/>
            <a:ext cx="803382" cy="789323"/>
          </a:xfrm>
          <a:custGeom>
            <a:avLst/>
            <a:gdLst/>
            <a:ahLst/>
            <a:cxnLst/>
            <a:rect r="r" b="b" t="t" l="l"/>
            <a:pathLst>
              <a:path h="789323" w="803382">
                <a:moveTo>
                  <a:pt x="0" y="0"/>
                </a:moveTo>
                <a:lnTo>
                  <a:pt x="803382" y="0"/>
                </a:lnTo>
                <a:lnTo>
                  <a:pt x="803382" y="789323"/>
                </a:lnTo>
                <a:lnTo>
                  <a:pt x="0" y="789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64743" y="2056377"/>
            <a:ext cx="12633299" cy="7140014"/>
          </a:xfrm>
          <a:custGeom>
            <a:avLst/>
            <a:gdLst/>
            <a:ahLst/>
            <a:cxnLst/>
            <a:rect r="r" b="b" t="t" l="l"/>
            <a:pathLst>
              <a:path h="7140014" w="12633299">
                <a:moveTo>
                  <a:pt x="0" y="0"/>
                </a:moveTo>
                <a:lnTo>
                  <a:pt x="12633299" y="0"/>
                </a:lnTo>
                <a:lnTo>
                  <a:pt x="12633299" y="7140014"/>
                </a:lnTo>
                <a:lnTo>
                  <a:pt x="0" y="7140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099962" y="232321"/>
            <a:ext cx="5634589" cy="88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WHAT IS ATTRITION </a:t>
            </a:r>
          </a:p>
          <a:p>
            <a:pPr algn="just">
              <a:lnSpc>
                <a:spcPts val="3666"/>
              </a:lnSpc>
            </a:pPr>
            <a:r>
              <a:rPr lang="en-US" sz="2618">
                <a:solidFill>
                  <a:srgbClr val="FFFFFF"/>
                </a:solidFill>
                <a:latin typeface="Poppins Semi-Bold"/>
              </a:rPr>
              <a:t>|</a:t>
            </a:r>
            <a:r>
              <a:rPr lang="en-US" sz="2618">
                <a:solidFill>
                  <a:srgbClr val="FFFFFF"/>
                </a:solidFill>
                <a:latin typeface="Poppins Semi-Bold"/>
              </a:rPr>
              <a:t> BUSINESS IMPACT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4013" y="3036116"/>
            <a:ext cx="18288000" cy="4764287"/>
            <a:chOff x="0" y="0"/>
            <a:chExt cx="24384000" cy="63523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7949" r="0" b="22948"/>
            <a:stretch>
              <a:fillRect/>
            </a:stretch>
          </p:blipFill>
          <p:spPr>
            <a:xfrm flipH="false" flipV="false">
              <a:off x="0" y="0"/>
              <a:ext cx="24384000" cy="63523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515741" y="2671550"/>
            <a:ext cx="9772259" cy="5493420"/>
            <a:chOff x="0" y="0"/>
            <a:chExt cx="2573764" cy="14468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3764" cy="1446827"/>
            </a:xfrm>
            <a:custGeom>
              <a:avLst/>
              <a:gdLst/>
              <a:ahLst/>
              <a:cxnLst/>
              <a:rect r="r" b="b" t="t" l="l"/>
              <a:pathLst>
                <a:path h="1446827" w="2573764">
                  <a:moveTo>
                    <a:pt x="0" y="0"/>
                  </a:moveTo>
                  <a:lnTo>
                    <a:pt x="2573764" y="0"/>
                  </a:lnTo>
                  <a:lnTo>
                    <a:pt x="2573764" y="1446827"/>
                  </a:lnTo>
                  <a:lnTo>
                    <a:pt x="0" y="1446827"/>
                  </a:lnTo>
                  <a:close/>
                </a:path>
              </a:pathLst>
            </a:custGeom>
            <a:solidFill>
              <a:srgbClr val="1B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573764" cy="1513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06690" y="9030696"/>
            <a:ext cx="3274619" cy="327461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06690" y="-2021681"/>
            <a:ext cx="3274619" cy="32746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59576" y="9583581"/>
            <a:ext cx="2168849" cy="216884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3937A8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59576" y="-1468796"/>
            <a:ext cx="2168849" cy="216884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3937A8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144000" y="2820228"/>
            <a:ext cx="8980957" cy="549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4"/>
              </a:lnSpc>
            </a:pPr>
            <a:r>
              <a:rPr lang="en-US" sz="2978">
                <a:solidFill>
                  <a:srgbClr val="E6E6E6"/>
                </a:solidFill>
                <a:latin typeface="Telegraf"/>
              </a:rPr>
              <a:t>High attrition rates </a:t>
            </a:r>
            <a:r>
              <a:rPr lang="en-US" sz="2978">
                <a:solidFill>
                  <a:srgbClr val="0544CF"/>
                </a:solidFill>
                <a:latin typeface="Telegraf Bold"/>
              </a:rPr>
              <a:t>(+20%) </a:t>
            </a:r>
            <a:r>
              <a:rPr lang="en-US" sz="2978">
                <a:solidFill>
                  <a:srgbClr val="E6E6E6"/>
                </a:solidFill>
                <a:latin typeface="Telegraf"/>
              </a:rPr>
              <a:t>can lead to :</a:t>
            </a:r>
          </a:p>
          <a:p>
            <a:pPr>
              <a:lnSpc>
                <a:spcPts val="2943"/>
              </a:lnSpc>
            </a:pPr>
          </a:p>
          <a:p>
            <a:pPr marL="533982" indent="-266991" lvl="1">
              <a:lnSpc>
                <a:spcPts val="4204"/>
              </a:lnSpc>
              <a:buFont typeface="Arial"/>
              <a:buChar char="•"/>
            </a:pPr>
            <a:r>
              <a:rPr lang="en-US" sz="2473">
                <a:solidFill>
                  <a:srgbClr val="E6E6E6"/>
                </a:solidFill>
                <a:latin typeface="Telegraf"/>
              </a:rPr>
              <a:t> Knowledge and Skills Loss </a:t>
            </a:r>
            <a:r>
              <a:rPr lang="en-US" sz="2473">
                <a:solidFill>
                  <a:srgbClr val="E6E6E6"/>
                </a:solidFill>
                <a:latin typeface="Telegraf"/>
              </a:rPr>
              <a:t>(Top Performers)</a:t>
            </a:r>
          </a:p>
          <a:p>
            <a:pPr marL="533982" indent="-266991" lvl="1">
              <a:lnSpc>
                <a:spcPts val="4204"/>
              </a:lnSpc>
              <a:buFont typeface="Arial"/>
              <a:buChar char="•"/>
            </a:pPr>
            <a:r>
              <a:rPr lang="en-US" sz="2473">
                <a:solidFill>
                  <a:srgbClr val="E6E6E6"/>
                </a:solidFill>
                <a:latin typeface="Telegraf"/>
              </a:rPr>
              <a:t> Recruitment &amp; Onboarding</a:t>
            </a:r>
          </a:p>
          <a:p>
            <a:pPr marL="533982" indent="-266991" lvl="1">
              <a:lnSpc>
                <a:spcPts val="4204"/>
              </a:lnSpc>
              <a:buFont typeface="Arial"/>
              <a:buChar char="•"/>
            </a:pPr>
            <a:r>
              <a:rPr lang="en-US" sz="2473">
                <a:solidFill>
                  <a:srgbClr val="E6E6E6"/>
                </a:solidFill>
                <a:latin typeface="Telegraf"/>
              </a:rPr>
              <a:t> Legal and Compliance Cost</a:t>
            </a:r>
          </a:p>
          <a:p>
            <a:pPr marL="533982" indent="-266991" lvl="1">
              <a:lnSpc>
                <a:spcPts val="4204"/>
              </a:lnSpc>
              <a:buFont typeface="Arial"/>
              <a:buChar char="•"/>
            </a:pPr>
            <a:r>
              <a:rPr lang="en-US" sz="2473">
                <a:solidFill>
                  <a:srgbClr val="E6E6E6"/>
                </a:solidFill>
                <a:latin typeface="Telegraf Medium"/>
              </a:rPr>
              <a:t> Productivity Loss (missing deadlines) </a:t>
            </a:r>
          </a:p>
          <a:p>
            <a:pPr marL="533982" indent="-266991" lvl="1">
              <a:lnSpc>
                <a:spcPts val="4204"/>
              </a:lnSpc>
              <a:buFont typeface="Arial"/>
              <a:buChar char="•"/>
            </a:pPr>
            <a:r>
              <a:rPr lang="en-US" sz="2473">
                <a:solidFill>
                  <a:srgbClr val="E6E6E6"/>
                </a:solidFill>
                <a:latin typeface="Telegraf Medium"/>
              </a:rPr>
              <a:t> Company’s Culture and Brand Image </a:t>
            </a:r>
          </a:p>
          <a:p>
            <a:pPr>
              <a:lnSpc>
                <a:spcPts val="4204"/>
              </a:lnSpc>
            </a:pPr>
          </a:p>
          <a:p>
            <a:pPr>
              <a:lnSpc>
                <a:spcPts val="4204"/>
              </a:lnSpc>
            </a:pPr>
            <a:r>
              <a:rPr lang="en-US" sz="2473">
                <a:solidFill>
                  <a:srgbClr val="E6E6E6"/>
                </a:solidFill>
                <a:latin typeface="Telegraf Medium"/>
              </a:rPr>
              <a:t>  Estimated </a:t>
            </a:r>
            <a:r>
              <a:rPr lang="en-US" sz="2473">
                <a:solidFill>
                  <a:srgbClr val="E6E6E6"/>
                </a:solidFill>
                <a:latin typeface="Telegraf Bold"/>
              </a:rPr>
              <a:t>average </a:t>
            </a:r>
            <a:r>
              <a:rPr lang="en-US" sz="2473">
                <a:solidFill>
                  <a:srgbClr val="004AAD"/>
                </a:solidFill>
                <a:latin typeface="Telegraf Bold"/>
              </a:rPr>
              <a:t>10,000 - 20,000 Eur/$</a:t>
            </a:r>
            <a:r>
              <a:rPr lang="en-US" sz="2473">
                <a:solidFill>
                  <a:srgbClr val="E6E6E6"/>
                </a:solidFill>
                <a:latin typeface="Telegraf Medium"/>
              </a:rPr>
              <a:t> </a:t>
            </a:r>
          </a:p>
          <a:p>
            <a:pPr>
              <a:lnSpc>
                <a:spcPts val="4204"/>
              </a:lnSpc>
            </a:pPr>
            <a:r>
              <a:rPr lang="en-US" sz="2473">
                <a:solidFill>
                  <a:srgbClr val="E6E6E6"/>
                </a:solidFill>
                <a:latin typeface="Telegraf Medium"/>
              </a:rPr>
              <a:t>  cost </a:t>
            </a:r>
            <a:r>
              <a:rPr lang="en-US" sz="2473">
                <a:solidFill>
                  <a:srgbClr val="E6E6E6"/>
                </a:solidFill>
                <a:latin typeface="Telegraf Medium"/>
              </a:rPr>
              <a:t>per employee ( usually per per year)</a:t>
            </a:r>
          </a:p>
          <a:p>
            <a:pPr algn="just">
              <a:lnSpc>
                <a:spcPts val="2943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9634139" y="6633466"/>
            <a:ext cx="809317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5452996" y="794280"/>
            <a:ext cx="7438492" cy="1325370"/>
            <a:chOff x="0" y="0"/>
            <a:chExt cx="2280875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80875" cy="406400"/>
            </a:xfrm>
            <a:custGeom>
              <a:avLst/>
              <a:gdLst/>
              <a:ahLst/>
              <a:cxnLst/>
              <a:rect r="r" b="b" t="t" l="l"/>
              <a:pathLst>
                <a:path h="406400" w="2280875">
                  <a:moveTo>
                    <a:pt x="2077675" y="0"/>
                  </a:moveTo>
                  <a:cubicBezTo>
                    <a:pt x="2189899" y="0"/>
                    <a:pt x="2280875" y="90976"/>
                    <a:pt x="2280875" y="203200"/>
                  </a:cubicBezTo>
                  <a:cubicBezTo>
                    <a:pt x="2280875" y="315424"/>
                    <a:pt x="2189899" y="406400"/>
                    <a:pt x="20776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2808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197436" y="700053"/>
            <a:ext cx="1519244" cy="151924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5585517" y="999048"/>
            <a:ext cx="803382" cy="789323"/>
          </a:xfrm>
          <a:custGeom>
            <a:avLst/>
            <a:gdLst/>
            <a:ahLst/>
            <a:cxnLst/>
            <a:rect r="r" b="b" t="t" l="l"/>
            <a:pathLst>
              <a:path h="789323" w="803382">
                <a:moveTo>
                  <a:pt x="0" y="0"/>
                </a:moveTo>
                <a:lnTo>
                  <a:pt x="803383" y="0"/>
                </a:lnTo>
                <a:lnTo>
                  <a:pt x="803383" y="789324"/>
                </a:lnTo>
                <a:lnTo>
                  <a:pt x="0" y="789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147514" y="932373"/>
            <a:ext cx="5634589" cy="88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 Semi-Bold"/>
              </a:rPr>
              <a:t>WHAT IS ATTRITION </a:t>
            </a:r>
          </a:p>
          <a:p>
            <a:pPr algn="just">
              <a:lnSpc>
                <a:spcPts val="3666"/>
              </a:lnSpc>
            </a:pPr>
            <a:r>
              <a:rPr lang="en-US" sz="2618">
                <a:solidFill>
                  <a:srgbClr val="FFFFFF"/>
                </a:solidFill>
                <a:latin typeface="Poppins Semi-Bold"/>
              </a:rPr>
              <a:t>|</a:t>
            </a:r>
            <a:r>
              <a:rPr lang="en-US" sz="2618">
                <a:solidFill>
                  <a:srgbClr val="FFFFFF"/>
                </a:solidFill>
                <a:latin typeface="Poppins Semi-Bold"/>
              </a:rPr>
              <a:t> BUSINESS IMPACT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2248" y="2166486"/>
            <a:ext cx="14565544" cy="7686411"/>
            <a:chOff x="0" y="0"/>
            <a:chExt cx="4274726" cy="22558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55824"/>
            </a:xfrm>
            <a:custGeom>
              <a:avLst/>
              <a:gdLst/>
              <a:ahLst/>
              <a:cxnLst/>
              <a:rect r="r" b="b" t="t" l="l"/>
              <a:pathLst>
                <a:path h="2255824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55824"/>
                  </a:lnTo>
                  <a:lnTo>
                    <a:pt x="0" y="2255824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32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39502" y="3409674"/>
            <a:ext cx="3467652" cy="34676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25338" y="2681769"/>
            <a:ext cx="12499363" cy="6886013"/>
          </a:xfrm>
          <a:custGeom>
            <a:avLst/>
            <a:gdLst/>
            <a:ahLst/>
            <a:cxnLst/>
            <a:rect r="r" b="b" t="t" l="l"/>
            <a:pathLst>
              <a:path h="6886013" w="12499363">
                <a:moveTo>
                  <a:pt x="0" y="0"/>
                </a:moveTo>
                <a:lnTo>
                  <a:pt x="12499363" y="0"/>
                </a:lnTo>
                <a:lnTo>
                  <a:pt x="12499363" y="6886013"/>
                </a:lnTo>
                <a:lnTo>
                  <a:pt x="0" y="688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25338" y="9529682"/>
            <a:ext cx="124993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3219748" y="5243512"/>
            <a:ext cx="1292542" cy="381953"/>
            <a:chOff x="0" y="0"/>
            <a:chExt cx="1723390" cy="509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50800"/>
              <a:ext cx="1623060" cy="421640"/>
            </a:xfrm>
            <a:custGeom>
              <a:avLst/>
              <a:gdLst/>
              <a:ahLst/>
              <a:cxnLst/>
              <a:rect r="r" b="b" t="t" l="l"/>
              <a:pathLst>
                <a:path h="421640" w="1623060">
                  <a:moveTo>
                    <a:pt x="73660" y="146050"/>
                  </a:moveTo>
                  <a:cubicBezTo>
                    <a:pt x="683260" y="130810"/>
                    <a:pt x="1103630" y="133350"/>
                    <a:pt x="1233170" y="143510"/>
                  </a:cubicBezTo>
                  <a:cubicBezTo>
                    <a:pt x="1277620" y="147320"/>
                    <a:pt x="1322070" y="158750"/>
                    <a:pt x="1322070" y="156210"/>
                  </a:cubicBezTo>
                  <a:cubicBezTo>
                    <a:pt x="1323340" y="154940"/>
                    <a:pt x="1303020" y="153670"/>
                    <a:pt x="1300480" y="147320"/>
                  </a:cubicBezTo>
                  <a:cubicBezTo>
                    <a:pt x="1295400" y="138430"/>
                    <a:pt x="1305560" y="106680"/>
                    <a:pt x="1319530" y="92710"/>
                  </a:cubicBezTo>
                  <a:cubicBezTo>
                    <a:pt x="1333500" y="76200"/>
                    <a:pt x="1367790" y="62230"/>
                    <a:pt x="1389380" y="62230"/>
                  </a:cubicBezTo>
                  <a:cubicBezTo>
                    <a:pt x="1407160" y="63500"/>
                    <a:pt x="1428750" y="74930"/>
                    <a:pt x="1441450" y="87630"/>
                  </a:cubicBezTo>
                  <a:cubicBezTo>
                    <a:pt x="1454150" y="100330"/>
                    <a:pt x="1471930" y="123190"/>
                    <a:pt x="1464310" y="140970"/>
                  </a:cubicBezTo>
                  <a:cubicBezTo>
                    <a:pt x="1447800" y="180340"/>
                    <a:pt x="1285240" y="223520"/>
                    <a:pt x="1170940" y="251460"/>
                  </a:cubicBezTo>
                  <a:cubicBezTo>
                    <a:pt x="1019810" y="289560"/>
                    <a:pt x="788670" y="304800"/>
                    <a:pt x="628650" y="316230"/>
                  </a:cubicBezTo>
                  <a:cubicBezTo>
                    <a:pt x="502920" y="325120"/>
                    <a:pt x="355600" y="336550"/>
                    <a:pt x="290830" y="325120"/>
                  </a:cubicBezTo>
                  <a:cubicBezTo>
                    <a:pt x="264160" y="320040"/>
                    <a:pt x="248920" y="316230"/>
                    <a:pt x="234950" y="303530"/>
                  </a:cubicBezTo>
                  <a:cubicBezTo>
                    <a:pt x="220980" y="290830"/>
                    <a:pt x="210820" y="267970"/>
                    <a:pt x="207010" y="250190"/>
                  </a:cubicBezTo>
                  <a:cubicBezTo>
                    <a:pt x="204470" y="236220"/>
                    <a:pt x="207010" y="222250"/>
                    <a:pt x="212090" y="210820"/>
                  </a:cubicBezTo>
                  <a:cubicBezTo>
                    <a:pt x="217170" y="198120"/>
                    <a:pt x="223520" y="185420"/>
                    <a:pt x="234950" y="176530"/>
                  </a:cubicBezTo>
                  <a:cubicBezTo>
                    <a:pt x="248920" y="166370"/>
                    <a:pt x="264160" y="160020"/>
                    <a:pt x="290830" y="156210"/>
                  </a:cubicBezTo>
                  <a:cubicBezTo>
                    <a:pt x="353060" y="147320"/>
                    <a:pt x="471170" y="172720"/>
                    <a:pt x="601980" y="176530"/>
                  </a:cubicBezTo>
                  <a:cubicBezTo>
                    <a:pt x="825500" y="182880"/>
                    <a:pt x="1483360" y="115570"/>
                    <a:pt x="1506220" y="166370"/>
                  </a:cubicBezTo>
                  <a:cubicBezTo>
                    <a:pt x="1512570" y="181610"/>
                    <a:pt x="1471930" y="223520"/>
                    <a:pt x="1450340" y="226060"/>
                  </a:cubicBezTo>
                  <a:cubicBezTo>
                    <a:pt x="1430020" y="228600"/>
                    <a:pt x="1410970" y="185420"/>
                    <a:pt x="1380490" y="180340"/>
                  </a:cubicBezTo>
                  <a:cubicBezTo>
                    <a:pt x="1339850" y="173990"/>
                    <a:pt x="1296670" y="214630"/>
                    <a:pt x="1220470" y="223520"/>
                  </a:cubicBezTo>
                  <a:cubicBezTo>
                    <a:pt x="1043940" y="246380"/>
                    <a:pt x="411480" y="147320"/>
                    <a:pt x="331470" y="218440"/>
                  </a:cubicBezTo>
                  <a:cubicBezTo>
                    <a:pt x="306070" y="241300"/>
                    <a:pt x="328930" y="307340"/>
                    <a:pt x="321310" y="308610"/>
                  </a:cubicBezTo>
                  <a:cubicBezTo>
                    <a:pt x="313690" y="309880"/>
                    <a:pt x="279400" y="255270"/>
                    <a:pt x="287020" y="237490"/>
                  </a:cubicBezTo>
                  <a:cubicBezTo>
                    <a:pt x="299720" y="210820"/>
                    <a:pt x="377190" y="209550"/>
                    <a:pt x="457200" y="201930"/>
                  </a:cubicBezTo>
                  <a:cubicBezTo>
                    <a:pt x="643890" y="181610"/>
                    <a:pt x="1324610" y="149860"/>
                    <a:pt x="1390650" y="200660"/>
                  </a:cubicBezTo>
                  <a:cubicBezTo>
                    <a:pt x="1403350" y="210820"/>
                    <a:pt x="1397000" y="236220"/>
                    <a:pt x="1400810" y="237490"/>
                  </a:cubicBezTo>
                  <a:cubicBezTo>
                    <a:pt x="1405890" y="237490"/>
                    <a:pt x="1408430" y="200660"/>
                    <a:pt x="1419860" y="187960"/>
                  </a:cubicBezTo>
                  <a:cubicBezTo>
                    <a:pt x="1435100" y="172720"/>
                    <a:pt x="1469390" y="156210"/>
                    <a:pt x="1492250" y="158750"/>
                  </a:cubicBezTo>
                  <a:cubicBezTo>
                    <a:pt x="1515110" y="161290"/>
                    <a:pt x="1546860" y="181610"/>
                    <a:pt x="1557020" y="201930"/>
                  </a:cubicBezTo>
                  <a:cubicBezTo>
                    <a:pt x="1568450" y="222250"/>
                    <a:pt x="1568450" y="260350"/>
                    <a:pt x="1557020" y="280670"/>
                  </a:cubicBezTo>
                  <a:cubicBezTo>
                    <a:pt x="1546860" y="300990"/>
                    <a:pt x="1516380" y="321310"/>
                    <a:pt x="1493520" y="323850"/>
                  </a:cubicBezTo>
                  <a:cubicBezTo>
                    <a:pt x="1470660" y="326390"/>
                    <a:pt x="1435100" y="312420"/>
                    <a:pt x="1421130" y="295910"/>
                  </a:cubicBezTo>
                  <a:cubicBezTo>
                    <a:pt x="1405890" y="278130"/>
                    <a:pt x="1397000" y="241300"/>
                    <a:pt x="1403350" y="219710"/>
                  </a:cubicBezTo>
                  <a:cubicBezTo>
                    <a:pt x="1409700" y="196850"/>
                    <a:pt x="1435100" y="170180"/>
                    <a:pt x="1456690" y="162560"/>
                  </a:cubicBezTo>
                  <a:cubicBezTo>
                    <a:pt x="1479550" y="154940"/>
                    <a:pt x="1516380" y="161290"/>
                    <a:pt x="1534160" y="175260"/>
                  </a:cubicBezTo>
                  <a:cubicBezTo>
                    <a:pt x="1553210" y="189230"/>
                    <a:pt x="1569720" y="220980"/>
                    <a:pt x="1567180" y="246380"/>
                  </a:cubicBezTo>
                  <a:cubicBezTo>
                    <a:pt x="1563370" y="279400"/>
                    <a:pt x="1518920" y="337820"/>
                    <a:pt x="1485900" y="355600"/>
                  </a:cubicBezTo>
                  <a:cubicBezTo>
                    <a:pt x="1457960" y="370840"/>
                    <a:pt x="1438910" y="361950"/>
                    <a:pt x="1390650" y="364490"/>
                  </a:cubicBezTo>
                  <a:cubicBezTo>
                    <a:pt x="1245870" y="370840"/>
                    <a:pt x="726440" y="358140"/>
                    <a:pt x="518160" y="372110"/>
                  </a:cubicBezTo>
                  <a:cubicBezTo>
                    <a:pt x="401320" y="379730"/>
                    <a:pt x="306070" y="421640"/>
                    <a:pt x="246380" y="407670"/>
                  </a:cubicBezTo>
                  <a:cubicBezTo>
                    <a:pt x="213360" y="398780"/>
                    <a:pt x="189230" y="379730"/>
                    <a:pt x="175260" y="356870"/>
                  </a:cubicBezTo>
                  <a:cubicBezTo>
                    <a:pt x="160020" y="331470"/>
                    <a:pt x="156210" y="292100"/>
                    <a:pt x="161290" y="256540"/>
                  </a:cubicBezTo>
                  <a:cubicBezTo>
                    <a:pt x="168910" y="212090"/>
                    <a:pt x="198120" y="147320"/>
                    <a:pt x="227330" y="113030"/>
                  </a:cubicBezTo>
                  <a:cubicBezTo>
                    <a:pt x="250190" y="85090"/>
                    <a:pt x="265430" y="68580"/>
                    <a:pt x="311150" y="54610"/>
                  </a:cubicBezTo>
                  <a:cubicBezTo>
                    <a:pt x="448310" y="11430"/>
                    <a:pt x="994410" y="68580"/>
                    <a:pt x="1192530" y="48260"/>
                  </a:cubicBezTo>
                  <a:cubicBezTo>
                    <a:pt x="1294130" y="36830"/>
                    <a:pt x="1361440" y="1270"/>
                    <a:pt x="1421130" y="0"/>
                  </a:cubicBezTo>
                  <a:cubicBezTo>
                    <a:pt x="1459230" y="0"/>
                    <a:pt x="1485900" y="2540"/>
                    <a:pt x="1513840" y="15240"/>
                  </a:cubicBezTo>
                  <a:cubicBezTo>
                    <a:pt x="1545590" y="30480"/>
                    <a:pt x="1579880" y="58420"/>
                    <a:pt x="1597660" y="88900"/>
                  </a:cubicBezTo>
                  <a:cubicBezTo>
                    <a:pt x="1615440" y="119380"/>
                    <a:pt x="1623060" y="166370"/>
                    <a:pt x="1623060" y="200660"/>
                  </a:cubicBezTo>
                  <a:cubicBezTo>
                    <a:pt x="1623060" y="228600"/>
                    <a:pt x="1619250" y="255270"/>
                    <a:pt x="1604010" y="276860"/>
                  </a:cubicBezTo>
                  <a:cubicBezTo>
                    <a:pt x="1584960" y="302260"/>
                    <a:pt x="1558290" y="321310"/>
                    <a:pt x="1506220" y="336550"/>
                  </a:cubicBezTo>
                  <a:cubicBezTo>
                    <a:pt x="1365250" y="377190"/>
                    <a:pt x="866140" y="349250"/>
                    <a:pt x="659130" y="346710"/>
                  </a:cubicBezTo>
                  <a:cubicBezTo>
                    <a:pt x="539750" y="345440"/>
                    <a:pt x="450850" y="342900"/>
                    <a:pt x="375920" y="335280"/>
                  </a:cubicBezTo>
                  <a:cubicBezTo>
                    <a:pt x="325120" y="330200"/>
                    <a:pt x="280670" y="331470"/>
                    <a:pt x="251460" y="314960"/>
                  </a:cubicBezTo>
                  <a:cubicBezTo>
                    <a:pt x="232410" y="304800"/>
                    <a:pt x="219710" y="285750"/>
                    <a:pt x="212090" y="270510"/>
                  </a:cubicBezTo>
                  <a:cubicBezTo>
                    <a:pt x="205740" y="257810"/>
                    <a:pt x="205740" y="243840"/>
                    <a:pt x="207010" y="229870"/>
                  </a:cubicBezTo>
                  <a:cubicBezTo>
                    <a:pt x="208280" y="217170"/>
                    <a:pt x="213360" y="203200"/>
                    <a:pt x="220980" y="193040"/>
                  </a:cubicBezTo>
                  <a:cubicBezTo>
                    <a:pt x="232410" y="179070"/>
                    <a:pt x="245110" y="166370"/>
                    <a:pt x="270510" y="158750"/>
                  </a:cubicBezTo>
                  <a:cubicBezTo>
                    <a:pt x="337820" y="137160"/>
                    <a:pt x="520700" y="163830"/>
                    <a:pt x="656590" y="156210"/>
                  </a:cubicBezTo>
                  <a:cubicBezTo>
                    <a:pt x="811530" y="148590"/>
                    <a:pt x="1032510" y="93980"/>
                    <a:pt x="1149350" y="104140"/>
                  </a:cubicBezTo>
                  <a:cubicBezTo>
                    <a:pt x="1214120" y="109220"/>
                    <a:pt x="1275080" y="161290"/>
                    <a:pt x="1300480" y="147320"/>
                  </a:cubicBezTo>
                  <a:cubicBezTo>
                    <a:pt x="1315720" y="139700"/>
                    <a:pt x="1305560" y="106680"/>
                    <a:pt x="1319530" y="92710"/>
                  </a:cubicBezTo>
                  <a:cubicBezTo>
                    <a:pt x="1333500" y="76200"/>
                    <a:pt x="1367790" y="62230"/>
                    <a:pt x="1389380" y="62230"/>
                  </a:cubicBezTo>
                  <a:cubicBezTo>
                    <a:pt x="1407160" y="63500"/>
                    <a:pt x="1428750" y="74930"/>
                    <a:pt x="1441450" y="87630"/>
                  </a:cubicBezTo>
                  <a:cubicBezTo>
                    <a:pt x="1454150" y="100330"/>
                    <a:pt x="1460500" y="119380"/>
                    <a:pt x="1464310" y="140970"/>
                  </a:cubicBezTo>
                  <a:cubicBezTo>
                    <a:pt x="1470660" y="172720"/>
                    <a:pt x="1473200" y="232410"/>
                    <a:pt x="1459230" y="264160"/>
                  </a:cubicBezTo>
                  <a:cubicBezTo>
                    <a:pt x="1446530" y="289560"/>
                    <a:pt x="1431290" y="311150"/>
                    <a:pt x="1399540" y="322580"/>
                  </a:cubicBezTo>
                  <a:cubicBezTo>
                    <a:pt x="1334770" y="345440"/>
                    <a:pt x="1202690" y="292100"/>
                    <a:pt x="1059180" y="285750"/>
                  </a:cubicBezTo>
                  <a:cubicBezTo>
                    <a:pt x="814070" y="274320"/>
                    <a:pt x="185420" y="331470"/>
                    <a:pt x="67310" y="300990"/>
                  </a:cubicBezTo>
                  <a:cubicBezTo>
                    <a:pt x="39370" y="294640"/>
                    <a:pt x="29210" y="287020"/>
                    <a:pt x="19050" y="274320"/>
                  </a:cubicBezTo>
                  <a:cubicBezTo>
                    <a:pt x="7620" y="260350"/>
                    <a:pt x="0" y="238760"/>
                    <a:pt x="1270" y="220980"/>
                  </a:cubicBezTo>
                  <a:cubicBezTo>
                    <a:pt x="2540" y="203200"/>
                    <a:pt x="11430" y="182880"/>
                    <a:pt x="22860" y="170180"/>
                  </a:cubicBezTo>
                  <a:cubicBezTo>
                    <a:pt x="35560" y="157480"/>
                    <a:pt x="73660" y="146050"/>
                    <a:pt x="73660" y="1460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4246543" y="5321618"/>
            <a:ext cx="507682" cy="272415"/>
            <a:chOff x="0" y="0"/>
            <a:chExt cx="676910" cy="3632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6990" y="38100"/>
              <a:ext cx="582930" cy="280670"/>
            </a:xfrm>
            <a:custGeom>
              <a:avLst/>
              <a:gdLst/>
              <a:ahLst/>
              <a:cxnLst/>
              <a:rect r="r" b="b" t="t" l="l"/>
              <a:pathLst>
                <a:path h="280670" w="582930">
                  <a:moveTo>
                    <a:pt x="77470" y="116840"/>
                  </a:moveTo>
                  <a:cubicBezTo>
                    <a:pt x="238760" y="100330"/>
                    <a:pt x="284480" y="33020"/>
                    <a:pt x="337820" y="15240"/>
                  </a:cubicBezTo>
                  <a:cubicBezTo>
                    <a:pt x="387350" y="0"/>
                    <a:pt x="458470" y="7620"/>
                    <a:pt x="496570" y="12700"/>
                  </a:cubicBezTo>
                  <a:cubicBezTo>
                    <a:pt x="519430" y="16510"/>
                    <a:pt x="534670" y="20320"/>
                    <a:pt x="548640" y="30480"/>
                  </a:cubicBezTo>
                  <a:cubicBezTo>
                    <a:pt x="562610" y="40640"/>
                    <a:pt x="575310" y="57150"/>
                    <a:pt x="579120" y="74930"/>
                  </a:cubicBezTo>
                  <a:cubicBezTo>
                    <a:pt x="582930" y="96520"/>
                    <a:pt x="574040" y="135890"/>
                    <a:pt x="561340" y="153670"/>
                  </a:cubicBezTo>
                  <a:cubicBezTo>
                    <a:pt x="551180" y="167640"/>
                    <a:pt x="533400" y="179070"/>
                    <a:pt x="515620" y="181610"/>
                  </a:cubicBezTo>
                  <a:cubicBezTo>
                    <a:pt x="492760" y="184150"/>
                    <a:pt x="455930" y="173990"/>
                    <a:pt x="438150" y="160020"/>
                  </a:cubicBezTo>
                  <a:cubicBezTo>
                    <a:pt x="424180" y="148590"/>
                    <a:pt x="415290" y="128270"/>
                    <a:pt x="412750" y="111760"/>
                  </a:cubicBezTo>
                  <a:cubicBezTo>
                    <a:pt x="410210" y="95250"/>
                    <a:pt x="411480" y="73660"/>
                    <a:pt x="421640" y="58420"/>
                  </a:cubicBezTo>
                  <a:cubicBezTo>
                    <a:pt x="433070" y="39370"/>
                    <a:pt x="464820" y="16510"/>
                    <a:pt x="487680" y="13970"/>
                  </a:cubicBezTo>
                  <a:cubicBezTo>
                    <a:pt x="510540" y="11430"/>
                    <a:pt x="546100" y="25400"/>
                    <a:pt x="561340" y="43180"/>
                  </a:cubicBezTo>
                  <a:cubicBezTo>
                    <a:pt x="576580" y="60960"/>
                    <a:pt x="582930" y="99060"/>
                    <a:pt x="579120" y="120650"/>
                  </a:cubicBezTo>
                  <a:cubicBezTo>
                    <a:pt x="575310" y="138430"/>
                    <a:pt x="562610" y="156210"/>
                    <a:pt x="548640" y="166370"/>
                  </a:cubicBezTo>
                  <a:cubicBezTo>
                    <a:pt x="534670" y="176530"/>
                    <a:pt x="518160" y="180340"/>
                    <a:pt x="496570" y="182880"/>
                  </a:cubicBezTo>
                  <a:cubicBezTo>
                    <a:pt x="466090" y="186690"/>
                    <a:pt x="408940" y="160020"/>
                    <a:pt x="378460" y="172720"/>
                  </a:cubicBezTo>
                  <a:cubicBezTo>
                    <a:pt x="350520" y="182880"/>
                    <a:pt x="342900" y="223520"/>
                    <a:pt x="316230" y="240030"/>
                  </a:cubicBezTo>
                  <a:cubicBezTo>
                    <a:pt x="284480" y="259080"/>
                    <a:pt x="241300" y="267970"/>
                    <a:pt x="200660" y="273050"/>
                  </a:cubicBezTo>
                  <a:cubicBezTo>
                    <a:pt x="156210" y="279400"/>
                    <a:pt x="91440" y="280670"/>
                    <a:pt x="58420" y="270510"/>
                  </a:cubicBezTo>
                  <a:cubicBezTo>
                    <a:pt x="38100" y="262890"/>
                    <a:pt x="21590" y="254000"/>
                    <a:pt x="12700" y="238760"/>
                  </a:cubicBezTo>
                  <a:cubicBezTo>
                    <a:pt x="2540" y="220980"/>
                    <a:pt x="0" y="185420"/>
                    <a:pt x="3810" y="166370"/>
                  </a:cubicBezTo>
                  <a:cubicBezTo>
                    <a:pt x="7620" y="153670"/>
                    <a:pt x="15240" y="144780"/>
                    <a:pt x="25400" y="135890"/>
                  </a:cubicBezTo>
                  <a:cubicBezTo>
                    <a:pt x="38100" y="127000"/>
                    <a:pt x="77470" y="116840"/>
                    <a:pt x="77470" y="1168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307377" y="5252085"/>
            <a:ext cx="1083945" cy="208597"/>
            <a:chOff x="0" y="0"/>
            <a:chExt cx="1445260" cy="278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50800"/>
              <a:ext cx="1346200" cy="204470"/>
            </a:xfrm>
            <a:custGeom>
              <a:avLst/>
              <a:gdLst/>
              <a:ahLst/>
              <a:cxnLst/>
              <a:rect r="r" b="b" t="t" l="l"/>
              <a:pathLst>
                <a:path h="204470" w="1346200">
                  <a:moveTo>
                    <a:pt x="80010" y="1270"/>
                  </a:moveTo>
                  <a:cubicBezTo>
                    <a:pt x="1296670" y="7620"/>
                    <a:pt x="1305560" y="11430"/>
                    <a:pt x="1318260" y="25400"/>
                  </a:cubicBezTo>
                  <a:cubicBezTo>
                    <a:pt x="1333500" y="43180"/>
                    <a:pt x="1346200" y="81280"/>
                    <a:pt x="1343660" y="104140"/>
                  </a:cubicBezTo>
                  <a:cubicBezTo>
                    <a:pt x="1342390" y="123190"/>
                    <a:pt x="1329690" y="140970"/>
                    <a:pt x="1316990" y="153670"/>
                  </a:cubicBezTo>
                  <a:cubicBezTo>
                    <a:pt x="1303020" y="165100"/>
                    <a:pt x="1282700" y="175260"/>
                    <a:pt x="1264920" y="176530"/>
                  </a:cubicBezTo>
                  <a:cubicBezTo>
                    <a:pt x="1247140" y="177800"/>
                    <a:pt x="1225550" y="175260"/>
                    <a:pt x="1210310" y="163830"/>
                  </a:cubicBezTo>
                  <a:cubicBezTo>
                    <a:pt x="1191260" y="149860"/>
                    <a:pt x="1169670" y="116840"/>
                    <a:pt x="1168400" y="92710"/>
                  </a:cubicBezTo>
                  <a:cubicBezTo>
                    <a:pt x="1168400" y="67310"/>
                    <a:pt x="1187450" y="33020"/>
                    <a:pt x="1203960" y="17780"/>
                  </a:cubicBezTo>
                  <a:cubicBezTo>
                    <a:pt x="1219200" y="5080"/>
                    <a:pt x="1240790" y="0"/>
                    <a:pt x="1258570" y="0"/>
                  </a:cubicBezTo>
                  <a:cubicBezTo>
                    <a:pt x="1276350" y="1270"/>
                    <a:pt x="1297940" y="6350"/>
                    <a:pt x="1310640" y="19050"/>
                  </a:cubicBezTo>
                  <a:cubicBezTo>
                    <a:pt x="1328420" y="34290"/>
                    <a:pt x="1344930" y="72390"/>
                    <a:pt x="1344930" y="95250"/>
                  </a:cubicBezTo>
                  <a:cubicBezTo>
                    <a:pt x="1344930" y="114300"/>
                    <a:pt x="1337310" y="133350"/>
                    <a:pt x="1323340" y="147320"/>
                  </a:cubicBezTo>
                  <a:cubicBezTo>
                    <a:pt x="1306830" y="162560"/>
                    <a:pt x="1287780" y="168910"/>
                    <a:pt x="1245870" y="176530"/>
                  </a:cubicBezTo>
                  <a:cubicBezTo>
                    <a:pt x="1085850" y="204470"/>
                    <a:pt x="189230" y="196850"/>
                    <a:pt x="60960" y="154940"/>
                  </a:cubicBezTo>
                  <a:cubicBezTo>
                    <a:pt x="33020" y="146050"/>
                    <a:pt x="25400" y="138430"/>
                    <a:pt x="15240" y="124460"/>
                  </a:cubicBezTo>
                  <a:cubicBezTo>
                    <a:pt x="5080" y="109220"/>
                    <a:pt x="0" y="87630"/>
                    <a:pt x="2540" y="69850"/>
                  </a:cubicBezTo>
                  <a:cubicBezTo>
                    <a:pt x="3810" y="53340"/>
                    <a:pt x="15240" y="33020"/>
                    <a:pt x="27940" y="21590"/>
                  </a:cubicBezTo>
                  <a:cubicBezTo>
                    <a:pt x="40640" y="10160"/>
                    <a:pt x="80010" y="1270"/>
                    <a:pt x="80010" y="12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5991920" y="274641"/>
            <a:ext cx="7438492" cy="1325370"/>
            <a:chOff x="0" y="0"/>
            <a:chExt cx="2280875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80875" cy="406400"/>
            </a:xfrm>
            <a:custGeom>
              <a:avLst/>
              <a:gdLst/>
              <a:ahLst/>
              <a:cxnLst/>
              <a:rect r="r" b="b" t="t" l="l"/>
              <a:pathLst>
                <a:path h="406400" w="2280875">
                  <a:moveTo>
                    <a:pt x="2077675" y="0"/>
                  </a:moveTo>
                  <a:cubicBezTo>
                    <a:pt x="2189899" y="0"/>
                    <a:pt x="2280875" y="90976"/>
                    <a:pt x="2280875" y="203200"/>
                  </a:cubicBezTo>
                  <a:cubicBezTo>
                    <a:pt x="2280875" y="315424"/>
                    <a:pt x="2189899" y="406400"/>
                    <a:pt x="20776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28087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07227" y="269078"/>
            <a:ext cx="1519244" cy="151924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335007" y="521138"/>
            <a:ext cx="863684" cy="832375"/>
          </a:xfrm>
          <a:custGeom>
            <a:avLst/>
            <a:gdLst/>
            <a:ahLst/>
            <a:cxnLst/>
            <a:rect r="r" b="b" t="t" l="l"/>
            <a:pathLst>
              <a:path h="832375" w="863684">
                <a:moveTo>
                  <a:pt x="0" y="0"/>
                </a:moveTo>
                <a:lnTo>
                  <a:pt x="863684" y="0"/>
                </a:lnTo>
                <a:lnTo>
                  <a:pt x="863684" y="832375"/>
                </a:lnTo>
                <a:lnTo>
                  <a:pt x="0" y="83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785694" y="440503"/>
            <a:ext cx="4778651" cy="74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6"/>
              </a:lnSpc>
            </a:pPr>
            <a:r>
              <a:rPr lang="en-US" sz="2118">
                <a:solidFill>
                  <a:srgbClr val="FFFFFF"/>
                </a:solidFill>
                <a:latin typeface="Poppins Semi-Bold"/>
              </a:rPr>
              <a:t>STAGES DATA ANALYSIS </a:t>
            </a:r>
          </a:p>
          <a:p>
            <a:pPr algn="just">
              <a:lnSpc>
                <a:spcPts val="2966"/>
              </a:lnSpc>
            </a:pPr>
            <a:r>
              <a:rPr lang="en-US" sz="2118">
                <a:solidFill>
                  <a:srgbClr val="FFFFFF"/>
                </a:solidFill>
                <a:latin typeface="Poppins Semi-Bold"/>
              </a:rPr>
              <a:t>| MACHINE LEARNING PREDICITONS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20493" y="3506190"/>
            <a:ext cx="3274619" cy="32746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35708" y="3506190"/>
            <a:ext cx="3274619" cy="32746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73378" y="4059076"/>
            <a:ext cx="2168849" cy="21688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3937A8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82823" y="4059076"/>
            <a:ext cx="2168849" cy="216884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3937A8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36027" y="4448175"/>
            <a:ext cx="184785" cy="189548"/>
            <a:chOff x="0" y="0"/>
            <a:chExt cx="246380" cy="2527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5720"/>
                  </a:cubicBezTo>
                  <a:cubicBezTo>
                    <a:pt x="11430" y="33020"/>
                    <a:pt x="20320" y="24130"/>
                    <a:pt x="29210" y="16510"/>
                  </a:cubicBezTo>
                  <a:cubicBezTo>
                    <a:pt x="3937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702721" y="1450827"/>
            <a:ext cx="15056915" cy="7654808"/>
            <a:chOff x="0" y="0"/>
            <a:chExt cx="4418935" cy="22465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18935" cy="2246549"/>
            </a:xfrm>
            <a:custGeom>
              <a:avLst/>
              <a:gdLst/>
              <a:ahLst/>
              <a:cxnLst/>
              <a:rect r="r" b="b" t="t" l="l"/>
              <a:pathLst>
                <a:path h="2246549" w="4418935">
                  <a:moveTo>
                    <a:pt x="0" y="0"/>
                  </a:moveTo>
                  <a:lnTo>
                    <a:pt x="4418935" y="0"/>
                  </a:lnTo>
                  <a:lnTo>
                    <a:pt x="4418935" y="2246549"/>
                  </a:lnTo>
                  <a:lnTo>
                    <a:pt x="0" y="2246549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4418935" cy="2313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253802" y="2559241"/>
            <a:ext cx="10705212" cy="5989205"/>
          </a:xfrm>
          <a:custGeom>
            <a:avLst/>
            <a:gdLst/>
            <a:ahLst/>
            <a:cxnLst/>
            <a:rect r="r" b="b" t="t" l="l"/>
            <a:pathLst>
              <a:path h="5989205" w="10705212">
                <a:moveTo>
                  <a:pt x="0" y="0"/>
                </a:moveTo>
                <a:lnTo>
                  <a:pt x="10705211" y="0"/>
                </a:lnTo>
                <a:lnTo>
                  <a:pt x="10705211" y="5989205"/>
                </a:lnTo>
                <a:lnTo>
                  <a:pt x="0" y="5989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9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96425" y="259080"/>
            <a:ext cx="715021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4AAD"/>
                </a:solidFill>
                <a:latin typeface="Telegraf Bold"/>
              </a:rPr>
              <a:t>Data Analysis - EDA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246393" y="1360"/>
            <a:ext cx="1519244" cy="151924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4574173" y="344794"/>
            <a:ext cx="863684" cy="832375"/>
          </a:xfrm>
          <a:custGeom>
            <a:avLst/>
            <a:gdLst/>
            <a:ahLst/>
            <a:cxnLst/>
            <a:rect r="r" b="b" t="t" l="l"/>
            <a:pathLst>
              <a:path h="832375" w="863684">
                <a:moveTo>
                  <a:pt x="0" y="0"/>
                </a:moveTo>
                <a:lnTo>
                  <a:pt x="863684" y="0"/>
                </a:lnTo>
                <a:lnTo>
                  <a:pt x="863684" y="832376"/>
                </a:lnTo>
                <a:lnTo>
                  <a:pt x="0" y="83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32895" y="4696062"/>
            <a:ext cx="1938856" cy="1173008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820352" y="1699881"/>
            <a:ext cx="1152154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 Bold"/>
              </a:rPr>
              <a:t>Supervised Data  </a:t>
            </a:r>
            <a:r>
              <a:rPr lang="en-US" sz="3600">
                <a:solidFill>
                  <a:srgbClr val="0544CF"/>
                </a:solidFill>
                <a:latin typeface="Canva Sans Bold"/>
              </a:rPr>
              <a:t>|</a:t>
            </a:r>
            <a:r>
              <a:rPr lang="en-US" sz="3600">
                <a:solidFill>
                  <a:srgbClr val="000000"/>
                </a:solidFill>
                <a:latin typeface="Canva Sans Bold"/>
              </a:rPr>
              <a:t>  Class Imbalance</a:t>
            </a:r>
            <a:r>
              <a:rPr lang="en-US" sz="3600">
                <a:solidFill>
                  <a:srgbClr val="0544CF"/>
                </a:solidFill>
                <a:latin typeface="Canva Sans Bold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54118" y="3092133"/>
            <a:ext cx="3588283" cy="401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544CF"/>
                </a:solidFill>
                <a:latin typeface="Canva Sans Bold"/>
              </a:rPr>
              <a:t>  1470 </a:t>
            </a:r>
            <a:r>
              <a:rPr lang="en-US" sz="4600">
                <a:solidFill>
                  <a:srgbClr val="1B1A1A"/>
                </a:solidFill>
                <a:latin typeface="Canva Sans"/>
              </a:rPr>
              <a:t>total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9396"/>
                </a:solidFill>
                <a:latin typeface="Canva Sans Bold"/>
              </a:rPr>
              <a:t>  16%</a:t>
            </a:r>
            <a:r>
              <a:rPr lang="en-US" sz="4600">
                <a:solidFill>
                  <a:srgbClr val="000000"/>
                </a:solidFill>
                <a:latin typeface="Canva Sans Bold"/>
              </a:rPr>
              <a:t>       </a:t>
            </a:r>
            <a:r>
              <a:rPr lang="en-US" sz="4600">
                <a:solidFill>
                  <a:srgbClr val="000000"/>
                </a:solidFill>
                <a:latin typeface="Canva Sans"/>
              </a:rPr>
              <a:t>attrition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anva Sans Bold"/>
              </a:rPr>
              <a:t>  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1B1A1A"/>
                </a:solidFill>
                <a:latin typeface="Canva Sans Bold"/>
              </a:rPr>
              <a:t>83%</a:t>
            </a:r>
            <a:r>
              <a:rPr lang="en-US" sz="4600">
                <a:solidFill>
                  <a:srgbClr val="000000"/>
                </a:solidFill>
                <a:latin typeface="Canva Sans Bold"/>
              </a:rPr>
              <a:t>  </a:t>
            </a:r>
            <a:r>
              <a:rPr lang="en-US" sz="4600">
                <a:solidFill>
                  <a:srgbClr val="000000"/>
                </a:solidFill>
                <a:latin typeface="Canva Sans"/>
              </a:rPr>
              <a:t>active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50395" y="3506190"/>
            <a:ext cx="3274619" cy="32746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73378" y="4059076"/>
            <a:ext cx="2168849" cy="21688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004AAD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6017" y="3768212"/>
            <a:ext cx="2168849" cy="21688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004AAD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36027" y="4448175"/>
            <a:ext cx="184785" cy="189548"/>
            <a:chOff x="0" y="0"/>
            <a:chExt cx="246380" cy="252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5720"/>
                  </a:cubicBezTo>
                  <a:cubicBezTo>
                    <a:pt x="11430" y="33020"/>
                    <a:pt x="20320" y="24130"/>
                    <a:pt x="29210" y="16510"/>
                  </a:cubicBezTo>
                  <a:cubicBezTo>
                    <a:pt x="3937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700716" y="1609819"/>
            <a:ext cx="6057531" cy="7464600"/>
            <a:chOff x="0" y="0"/>
            <a:chExt cx="1777777" cy="21907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77777" cy="2190726"/>
            </a:xfrm>
            <a:custGeom>
              <a:avLst/>
              <a:gdLst/>
              <a:ahLst/>
              <a:cxnLst/>
              <a:rect r="r" b="b" t="t" l="l"/>
              <a:pathLst>
                <a:path h="2190726" w="1777777">
                  <a:moveTo>
                    <a:pt x="0" y="0"/>
                  </a:moveTo>
                  <a:lnTo>
                    <a:pt x="1777777" y="0"/>
                  </a:lnTo>
                  <a:lnTo>
                    <a:pt x="1777777" y="2190726"/>
                  </a:lnTo>
                  <a:lnTo>
                    <a:pt x="0" y="2190726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777777" cy="2257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139394" y="7217135"/>
            <a:ext cx="1840662" cy="885514"/>
          </a:xfrm>
          <a:custGeom>
            <a:avLst/>
            <a:gdLst/>
            <a:ahLst/>
            <a:cxnLst/>
            <a:rect r="r" b="b" t="t" l="l"/>
            <a:pathLst>
              <a:path h="885514" w="1840662">
                <a:moveTo>
                  <a:pt x="0" y="0"/>
                </a:moveTo>
                <a:lnTo>
                  <a:pt x="1840661" y="0"/>
                </a:lnTo>
                <a:lnTo>
                  <a:pt x="1840661" y="885515"/>
                </a:lnTo>
                <a:lnTo>
                  <a:pt x="0" y="88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08" r="0" b="-3808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020493" y="3506190"/>
            <a:ext cx="3274619" cy="32746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6893932"/>
            <a:ext cx="1817620" cy="1208718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0">
            <a:off x="8333311" y="1428647"/>
            <a:ext cx="3005560" cy="4419942"/>
          </a:xfrm>
          <a:custGeom>
            <a:avLst/>
            <a:gdLst/>
            <a:ahLst/>
            <a:cxnLst/>
            <a:rect r="r" b="b" t="t" l="l"/>
            <a:pathLst>
              <a:path h="4419942" w="3005560">
                <a:moveTo>
                  <a:pt x="0" y="0"/>
                </a:moveTo>
                <a:lnTo>
                  <a:pt x="3005560" y="0"/>
                </a:lnTo>
                <a:lnTo>
                  <a:pt x="3005560" y="4419943"/>
                </a:lnTo>
                <a:lnTo>
                  <a:pt x="0" y="4419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45" r="-2729" b="-2845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936268" y="285115"/>
            <a:ext cx="10732479" cy="74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4AAD"/>
                </a:solidFill>
                <a:latin typeface="Telegraf Bold"/>
              </a:rPr>
              <a:t>Attrition by Department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02400" y="1927127"/>
            <a:ext cx="4886920" cy="44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7"/>
              </a:lnSpc>
            </a:pPr>
            <a:r>
              <a:rPr lang="en-US" sz="2519">
                <a:solidFill>
                  <a:srgbClr val="1B1A1A"/>
                </a:solidFill>
                <a:latin typeface="Canva Sans Bold"/>
              </a:rPr>
              <a:t>HR 63   |   Sales 446   |   R&amp;D 961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67669" y="3682487"/>
            <a:ext cx="5811158" cy="4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Telegraf Bold"/>
              </a:rPr>
              <a:t>HR </a:t>
            </a:r>
            <a:r>
              <a:rPr lang="en-US" sz="3044">
                <a:solidFill>
                  <a:srgbClr val="FF8800"/>
                </a:solidFill>
                <a:latin typeface="Telegraf Bold"/>
              </a:rPr>
              <a:t>12</a:t>
            </a:r>
            <a:r>
              <a:rPr lang="en-US" sz="3044">
                <a:solidFill>
                  <a:srgbClr val="FF9396"/>
                </a:solidFill>
                <a:latin typeface="Telegraf Bold"/>
              </a:rPr>
              <a:t> </a:t>
            </a:r>
            <a:r>
              <a:rPr lang="en-US" sz="3044">
                <a:solidFill>
                  <a:srgbClr val="000000"/>
                </a:solidFill>
                <a:latin typeface="Telegraf"/>
              </a:rPr>
              <a:t>/ </a:t>
            </a:r>
            <a:r>
              <a:rPr lang="en-US" sz="3044">
                <a:solidFill>
                  <a:srgbClr val="0544CF"/>
                </a:solidFill>
                <a:latin typeface="Telegraf"/>
              </a:rPr>
              <a:t>63</a:t>
            </a:r>
            <a:r>
              <a:rPr lang="en-US" sz="3044">
                <a:solidFill>
                  <a:srgbClr val="000000"/>
                </a:solidFill>
                <a:latin typeface="Telegraf"/>
              </a:rPr>
              <a:t> active</a:t>
            </a:r>
            <a:r>
              <a:rPr lang="en-US" sz="3044">
                <a:solidFill>
                  <a:srgbClr val="FF5757"/>
                </a:solidFill>
                <a:latin typeface="Telegraf"/>
              </a:rPr>
              <a:t>  -&gt;  </a:t>
            </a:r>
            <a:r>
              <a:rPr lang="en-US" sz="3044">
                <a:solidFill>
                  <a:srgbClr val="FF5757"/>
                </a:solidFill>
                <a:latin typeface="Telegraf Bold"/>
              </a:rPr>
              <a:t>19%  </a:t>
            </a:r>
          </a:p>
          <a:p>
            <a:pPr algn="ctr">
              <a:lnSpc>
                <a:spcPts val="4262"/>
              </a:lnSpc>
            </a:pPr>
          </a:p>
          <a:p>
            <a:pPr algn="l"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Telegraf Bold"/>
              </a:rPr>
              <a:t>R&amp;D </a:t>
            </a:r>
            <a:r>
              <a:rPr lang="en-US" sz="3044">
                <a:solidFill>
                  <a:srgbClr val="FF8800"/>
                </a:solidFill>
                <a:latin typeface="Telegraf Bold"/>
              </a:rPr>
              <a:t>133 </a:t>
            </a:r>
            <a:r>
              <a:rPr lang="en-US" sz="3044">
                <a:solidFill>
                  <a:srgbClr val="000000"/>
                </a:solidFill>
                <a:latin typeface="Telegraf"/>
              </a:rPr>
              <a:t>/ </a:t>
            </a:r>
            <a:r>
              <a:rPr lang="en-US" sz="3044">
                <a:solidFill>
                  <a:srgbClr val="0544CF"/>
                </a:solidFill>
                <a:latin typeface="Telegraf"/>
              </a:rPr>
              <a:t>961</a:t>
            </a:r>
            <a:r>
              <a:rPr lang="en-US" sz="3044">
                <a:solidFill>
                  <a:srgbClr val="000000"/>
                </a:solidFill>
                <a:latin typeface="Telegraf"/>
              </a:rPr>
              <a:t> active  </a:t>
            </a:r>
            <a:r>
              <a:rPr lang="en-US" sz="3044">
                <a:solidFill>
                  <a:srgbClr val="FF5757"/>
                </a:solidFill>
                <a:latin typeface="Telegraf"/>
              </a:rPr>
              <a:t>-&gt;</a:t>
            </a:r>
            <a:r>
              <a:rPr lang="en-US" sz="3044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044">
                <a:solidFill>
                  <a:srgbClr val="FF5757"/>
                </a:solidFill>
                <a:latin typeface="Telegraf"/>
              </a:rPr>
              <a:t>1</a:t>
            </a:r>
            <a:r>
              <a:rPr lang="en-US" sz="3044">
                <a:solidFill>
                  <a:srgbClr val="FF5757"/>
                </a:solidFill>
                <a:latin typeface="Telegraf"/>
              </a:rPr>
              <a:t>3%  </a:t>
            </a:r>
          </a:p>
          <a:p>
            <a:pPr algn="ctr">
              <a:lnSpc>
                <a:spcPts val="4262"/>
              </a:lnSpc>
            </a:pPr>
          </a:p>
          <a:p>
            <a:pPr algn="just"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Telegraf Bold"/>
              </a:rPr>
              <a:t>Sales </a:t>
            </a:r>
            <a:r>
              <a:rPr lang="en-US" sz="3044">
                <a:solidFill>
                  <a:srgbClr val="FF8800"/>
                </a:solidFill>
                <a:latin typeface="Telegraf Bold"/>
              </a:rPr>
              <a:t>92</a:t>
            </a:r>
            <a:r>
              <a:rPr lang="en-US" sz="3044">
                <a:solidFill>
                  <a:srgbClr val="FF9396"/>
                </a:solidFill>
                <a:latin typeface="Telegraf Bold"/>
              </a:rPr>
              <a:t> </a:t>
            </a:r>
            <a:r>
              <a:rPr lang="en-US" sz="3044">
                <a:solidFill>
                  <a:srgbClr val="000000"/>
                </a:solidFill>
                <a:latin typeface="Telegraf"/>
              </a:rPr>
              <a:t>/ </a:t>
            </a:r>
            <a:r>
              <a:rPr lang="en-US" sz="3044">
                <a:solidFill>
                  <a:srgbClr val="0544CF"/>
                </a:solidFill>
                <a:latin typeface="Telegraf"/>
              </a:rPr>
              <a:t>446</a:t>
            </a:r>
            <a:r>
              <a:rPr lang="en-US" sz="3044">
                <a:solidFill>
                  <a:srgbClr val="000000"/>
                </a:solidFill>
                <a:latin typeface="Telegraf"/>
              </a:rPr>
              <a:t> active </a:t>
            </a:r>
            <a:r>
              <a:rPr lang="en-US" sz="3044">
                <a:solidFill>
                  <a:srgbClr val="FF5757"/>
                </a:solidFill>
                <a:latin typeface="Telegraf"/>
              </a:rPr>
              <a:t> -&gt; </a:t>
            </a:r>
            <a:r>
              <a:rPr lang="en-US" sz="3044">
                <a:solidFill>
                  <a:srgbClr val="FF5757"/>
                </a:solidFill>
                <a:latin typeface="Telegraf Bold"/>
              </a:rPr>
              <a:t>20%  </a:t>
            </a:r>
          </a:p>
          <a:p>
            <a:pPr algn="ctr">
              <a:lnSpc>
                <a:spcPts val="4262"/>
              </a:lnSpc>
            </a:pPr>
          </a:p>
          <a:p>
            <a:pPr algn="ctr">
              <a:lnSpc>
                <a:spcPts val="4262"/>
              </a:lnSpc>
            </a:pPr>
          </a:p>
          <a:p>
            <a:pPr algn="ctr">
              <a:lnSpc>
                <a:spcPts val="4262"/>
              </a:lnSpc>
            </a:pPr>
          </a:p>
          <a:p>
            <a:pPr algn="ctr">
              <a:lnSpc>
                <a:spcPts val="4262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015525" y="6760582"/>
            <a:ext cx="4513908" cy="1441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elegraf Bold"/>
              </a:rPr>
              <a:t>High attrition per department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2077284" y="4447903"/>
            <a:ext cx="515638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2067669" y="5551377"/>
            <a:ext cx="515638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2067669" y="6857734"/>
            <a:ext cx="515638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2067669" y="2482109"/>
            <a:ext cx="515638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418442" y="5732352"/>
            <a:ext cx="1123227" cy="679552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772115" y="3638618"/>
            <a:ext cx="1033299" cy="625146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 rot="0">
            <a:off x="4379772" y="-14200"/>
            <a:ext cx="1519244" cy="151924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4729482" y="289105"/>
            <a:ext cx="863684" cy="832375"/>
          </a:xfrm>
          <a:custGeom>
            <a:avLst/>
            <a:gdLst/>
            <a:ahLst/>
            <a:cxnLst/>
            <a:rect r="r" b="b" t="t" l="l"/>
            <a:pathLst>
              <a:path h="832375" w="863684">
                <a:moveTo>
                  <a:pt x="0" y="0"/>
                </a:moveTo>
                <a:lnTo>
                  <a:pt x="863684" y="0"/>
                </a:lnTo>
                <a:lnTo>
                  <a:pt x="863684" y="832376"/>
                </a:lnTo>
                <a:lnTo>
                  <a:pt x="0" y="83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20493" y="3506190"/>
            <a:ext cx="3274619" cy="32746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035708" y="3506190"/>
            <a:ext cx="3274619" cy="32746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73378" y="4059076"/>
            <a:ext cx="2168849" cy="21688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004AAD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82823" y="4059076"/>
            <a:ext cx="2168849" cy="216884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0075" cap="sq">
              <a:solidFill>
                <a:srgbClr val="004AAD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5542" y="1603492"/>
            <a:ext cx="15056915" cy="7654808"/>
            <a:chOff x="0" y="0"/>
            <a:chExt cx="4418935" cy="22465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18935" cy="2246549"/>
            </a:xfrm>
            <a:custGeom>
              <a:avLst/>
              <a:gdLst/>
              <a:ahLst/>
              <a:cxnLst/>
              <a:rect r="r" b="b" t="t" l="l"/>
              <a:pathLst>
                <a:path h="2246549" w="4418935">
                  <a:moveTo>
                    <a:pt x="0" y="0"/>
                  </a:moveTo>
                  <a:lnTo>
                    <a:pt x="4418935" y="0"/>
                  </a:lnTo>
                  <a:lnTo>
                    <a:pt x="4418935" y="2246549"/>
                  </a:lnTo>
                  <a:lnTo>
                    <a:pt x="0" y="2246549"/>
                  </a:lnTo>
                  <a:close/>
                </a:path>
              </a:pathLst>
            </a:custGeom>
            <a:solidFill>
              <a:srgbClr val="E6E6E6">
                <a:alpha val="9176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4418935" cy="2313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074333" y="2073563"/>
            <a:ext cx="6363533" cy="6842556"/>
          </a:xfrm>
          <a:custGeom>
            <a:avLst/>
            <a:gdLst/>
            <a:ahLst/>
            <a:cxnLst/>
            <a:rect r="r" b="b" t="t" l="l"/>
            <a:pathLst>
              <a:path h="6842556" w="6363533">
                <a:moveTo>
                  <a:pt x="0" y="0"/>
                </a:moveTo>
                <a:lnTo>
                  <a:pt x="6363534" y="0"/>
                </a:lnTo>
                <a:lnTo>
                  <a:pt x="6363534" y="6842556"/>
                </a:lnTo>
                <a:lnTo>
                  <a:pt x="0" y="6842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31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936027" y="4448175"/>
            <a:ext cx="184785" cy="189548"/>
            <a:chOff x="0" y="0"/>
            <a:chExt cx="246380" cy="2527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5720"/>
                  </a:cubicBezTo>
                  <a:cubicBezTo>
                    <a:pt x="11430" y="33020"/>
                    <a:pt x="20320" y="24130"/>
                    <a:pt x="29210" y="16510"/>
                  </a:cubicBezTo>
                  <a:cubicBezTo>
                    <a:pt x="3937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52231" y="7705683"/>
            <a:ext cx="837142" cy="506471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114849" y="291594"/>
            <a:ext cx="9286847" cy="635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5"/>
              </a:lnSpc>
            </a:pPr>
            <a:r>
              <a:rPr lang="en-US" sz="3475">
                <a:solidFill>
                  <a:srgbClr val="004AAD"/>
                </a:solidFill>
                <a:latin typeface="Telegraf Bold"/>
              </a:rPr>
              <a:t>Attrition by Job Role 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55570" y="6527574"/>
            <a:ext cx="837142" cy="506471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52231" y="4289713"/>
            <a:ext cx="837142" cy="506471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4955102" y="894"/>
            <a:ext cx="1345587" cy="134558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5196053" y="257500"/>
            <a:ext cx="863684" cy="832375"/>
          </a:xfrm>
          <a:custGeom>
            <a:avLst/>
            <a:gdLst/>
            <a:ahLst/>
            <a:cxnLst/>
            <a:rect r="r" b="b" t="t" l="l"/>
            <a:pathLst>
              <a:path h="832375" w="863684">
                <a:moveTo>
                  <a:pt x="0" y="0"/>
                </a:moveTo>
                <a:lnTo>
                  <a:pt x="863684" y="0"/>
                </a:lnTo>
                <a:lnTo>
                  <a:pt x="863684" y="832375"/>
                </a:lnTo>
                <a:lnTo>
                  <a:pt x="0" y="83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542148" y="5278231"/>
            <a:ext cx="1209903" cy="804586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174787" y="3773128"/>
            <a:ext cx="4244446" cy="393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elegraf Bold"/>
              </a:rPr>
              <a:t>   High attrition 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elegraf Bold"/>
              </a:rPr>
              <a:t>         </a:t>
            </a:r>
            <a:r>
              <a:rPr lang="en-US" sz="3600">
                <a:solidFill>
                  <a:srgbClr val="000000"/>
                </a:solidFill>
                <a:latin typeface="Telegraf Bold"/>
              </a:rPr>
              <a:t>job roles </a:t>
            </a:r>
          </a:p>
          <a:p>
            <a:pPr algn="ctr"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elegraf"/>
              </a:rPr>
              <a:t>Labor. Technician   Research Scientist Sales Executive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DAF7MHqKwaY</dc:identifier>
  <dcterms:modified xsi:type="dcterms:W3CDTF">2011-08-01T06:04:30Z</dcterms:modified>
  <cp:revision>1</cp:revision>
  <dc:title>Blue &amp; White Practical Uses of AI in EFL Presentation</dc:title>
</cp:coreProperties>
</file>